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5879" r:id="rId2"/>
  </p:sldMasterIdLst>
  <p:notesMasterIdLst>
    <p:notesMasterId r:id="rId52"/>
  </p:notesMasterIdLst>
  <p:handoutMasterIdLst>
    <p:handoutMasterId r:id="rId53"/>
  </p:handoutMasterIdLst>
  <p:sldIdLst>
    <p:sldId id="923" r:id="rId3"/>
    <p:sldId id="1444" r:id="rId4"/>
    <p:sldId id="1491" r:id="rId5"/>
    <p:sldId id="1496" r:id="rId6"/>
    <p:sldId id="1489" r:id="rId7"/>
    <p:sldId id="1394" r:id="rId8"/>
    <p:sldId id="1395" r:id="rId9"/>
    <p:sldId id="1419" r:id="rId10"/>
    <p:sldId id="1396" r:id="rId11"/>
    <p:sldId id="1397" r:id="rId12"/>
    <p:sldId id="1488" r:id="rId13"/>
    <p:sldId id="1399" r:id="rId14"/>
    <p:sldId id="1493" r:id="rId15"/>
    <p:sldId id="1494" r:id="rId16"/>
    <p:sldId id="1405" r:id="rId17"/>
    <p:sldId id="1408" r:id="rId18"/>
    <p:sldId id="1400" r:id="rId19"/>
    <p:sldId id="1401" r:id="rId20"/>
    <p:sldId id="1410" r:id="rId21"/>
    <p:sldId id="1406" r:id="rId22"/>
    <p:sldId id="1414" r:id="rId23"/>
    <p:sldId id="1412" r:id="rId24"/>
    <p:sldId id="1415" r:id="rId25"/>
    <p:sldId id="1407" r:id="rId26"/>
    <p:sldId id="1416" r:id="rId27"/>
    <p:sldId id="1418" r:id="rId28"/>
    <p:sldId id="1492" r:id="rId29"/>
    <p:sldId id="1421" r:id="rId30"/>
    <p:sldId id="1422" r:id="rId31"/>
    <p:sldId id="1423" r:id="rId32"/>
    <p:sldId id="1424" r:id="rId33"/>
    <p:sldId id="1425" r:id="rId34"/>
    <p:sldId id="1426" r:id="rId35"/>
    <p:sldId id="1427" r:id="rId36"/>
    <p:sldId id="1428" r:id="rId37"/>
    <p:sldId id="1429" r:id="rId38"/>
    <p:sldId id="1430" r:id="rId39"/>
    <p:sldId id="1432" r:id="rId40"/>
    <p:sldId id="1433" r:id="rId41"/>
    <p:sldId id="1434" r:id="rId42"/>
    <p:sldId id="1435" r:id="rId43"/>
    <p:sldId id="1436" r:id="rId44"/>
    <p:sldId id="1437" r:id="rId45"/>
    <p:sldId id="1438" r:id="rId46"/>
    <p:sldId id="1439" r:id="rId47"/>
    <p:sldId id="1440" r:id="rId48"/>
    <p:sldId id="1441" r:id="rId49"/>
    <p:sldId id="1442" r:id="rId50"/>
    <p:sldId id="1206" r:id="rId51"/>
  </p:sldIdLst>
  <p:sldSz cx="9144000" cy="6858000" type="screen4x3"/>
  <p:notesSz cx="7315200" cy="9601200"/>
  <p:custDataLst>
    <p:tags r:id="rId54"/>
  </p:custDataLst>
  <p:defaultTextStyle>
    <a:defPPr>
      <a:defRPr lang="ko-KR"/>
    </a:defPPr>
    <a:lvl1pPr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FF33CC"/>
    <a:srgbClr val="FF3300"/>
    <a:srgbClr val="FFFF66"/>
    <a:srgbClr val="B9251B"/>
    <a:srgbClr val="9C3C1A"/>
    <a:srgbClr val="33CC33"/>
    <a:srgbClr val="3333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037" autoAdjust="0"/>
  </p:normalViewPr>
  <p:slideViewPr>
    <p:cSldViewPr>
      <p:cViewPr varScale="1">
        <p:scale>
          <a:sx n="62" d="100"/>
          <a:sy n="62" d="100"/>
        </p:scale>
        <p:origin x="1422"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0" d="100"/>
          <a:sy n="50" d="100"/>
        </p:scale>
        <p:origin x="2636" y="2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p>
        </p:txBody>
      </p:sp>
      <p:sp>
        <p:nvSpPr>
          <p:cNvPr id="5734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p>
        </p:txBody>
      </p:sp>
      <p:sp>
        <p:nvSpPr>
          <p:cNvPr id="573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AA046A55-1468-42C4-82D9-EDDF495AF890}" type="slidenum">
              <a:rPr lang="en-US" altLang="zh-CN"/>
              <a:pPr>
                <a:defRPr/>
              </a:pPr>
              <a:t>‹#›</a:t>
            </a:fld>
            <a:endParaRPr lang="en-US" altLang="zh-CN"/>
          </a:p>
        </p:txBody>
      </p:sp>
    </p:spTree>
    <p:extLst>
      <p:ext uri="{BB962C8B-B14F-4D97-AF65-F5344CB8AC3E}">
        <p14:creationId xmlns:p14="http://schemas.microsoft.com/office/powerpoint/2010/main" val="2022158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1331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730250" y="4560888"/>
            <a:ext cx="5854700" cy="4321175"/>
          </a:xfrm>
          <a:prstGeom prst="rect">
            <a:avLst/>
          </a:prstGeom>
          <a:noFill/>
          <a:ln w="9525">
            <a:noFill/>
            <a:miter lim="800000"/>
            <a:headEnd/>
            <a:tailEnd/>
          </a:ln>
          <a:effectLst/>
        </p:spPr>
        <p:txBody>
          <a:bodyPr vert="horz" wrap="square" lIns="96663" tIns="48331" rIns="96663" bIns="48331"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4403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defTabSz="965200" eaLnBrk="1" latinLnBrk="1" hangingPunct="1">
              <a:defRPr kumimoji="1" sz="1200" b="0">
                <a:latin typeface="Gulim" pitchFamily="34" charset="-127"/>
                <a:ea typeface="Gulim" pitchFamily="34" charset="-127"/>
              </a:defRPr>
            </a:lvl1pPr>
          </a:lstStyle>
          <a:p>
            <a:pPr>
              <a:defRPr/>
            </a:pPr>
            <a:endParaRPr lang="en-US" altLang="ko-KR"/>
          </a:p>
        </p:txBody>
      </p:sp>
      <p:sp>
        <p:nvSpPr>
          <p:cNvPr id="4403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663" tIns="48331" rIns="96663" bIns="48331" numCol="1" anchor="b" anchorCtr="0" compatLnSpc="1">
            <a:prstTxWarp prst="textNoShape">
              <a:avLst/>
            </a:prstTxWarp>
          </a:bodyPr>
          <a:lstStyle>
            <a:lvl1pPr algn="r" defTabSz="965200" eaLnBrk="1" latinLnBrk="1" hangingPunct="1">
              <a:defRPr kumimoji="1" sz="1200" b="0">
                <a:latin typeface="Gulim" pitchFamily="34" charset="-127"/>
                <a:ea typeface="Gulim" pitchFamily="34" charset="-127"/>
              </a:defRPr>
            </a:lvl1pPr>
          </a:lstStyle>
          <a:p>
            <a:pPr>
              <a:defRPr/>
            </a:pPr>
            <a:fld id="{664D4173-57ED-437D-91B8-619767E9CBB8}" type="slidenum">
              <a:rPr lang="en-US" altLang="ko-KR"/>
              <a:pPr>
                <a:defRPr/>
              </a:pPr>
              <a:t>‹#›</a:t>
            </a:fld>
            <a:endParaRPr lang="en-US" altLang="ko-KR"/>
          </a:p>
        </p:txBody>
      </p:sp>
    </p:spTree>
    <p:extLst>
      <p:ext uri="{BB962C8B-B14F-4D97-AF65-F5344CB8AC3E}">
        <p14:creationId xmlns:p14="http://schemas.microsoft.com/office/powerpoint/2010/main" val="1676745994"/>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Gulim" charset="0"/>
        <a:ea typeface="MS PGothic" pitchFamily="34" charset="-128"/>
        <a:cs typeface="Gulim" charset="0"/>
      </a:defRPr>
    </a:lvl1pPr>
    <a:lvl2pPr marL="4572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2pPr>
    <a:lvl3pPr marL="9144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3pPr>
    <a:lvl4pPr marL="13716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4pPr>
    <a:lvl5pPr marL="1828800" algn="l" rtl="0" eaLnBrk="0" fontAlgn="base" latinLnBrk="1" hangingPunct="0">
      <a:spcBef>
        <a:spcPct val="30000"/>
      </a:spcBef>
      <a:spcAft>
        <a:spcPct val="0"/>
      </a:spcAft>
      <a:defRPr kumimoji="1" sz="1200" kern="1200">
        <a:solidFill>
          <a:schemeClr val="tx1"/>
        </a:solidFill>
        <a:latin typeface="Gulim" charset="0"/>
        <a:ea typeface="Gulim" charset="0"/>
        <a:cs typeface="Gulim"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latinLnBrk="1">
              <a:spcBef>
                <a:spcPct val="30000"/>
              </a:spcBef>
              <a:defRPr kumimoji="1" sz="1200">
                <a:solidFill>
                  <a:schemeClr val="tx1"/>
                </a:solidFill>
                <a:latin typeface="Gulim" pitchFamily="34" charset="-127"/>
                <a:ea typeface="MS PGothic" panose="020B0600070205080204" pitchFamily="34" charset="-128"/>
                <a:cs typeface="Gulim" pitchFamily="34" charset="-127"/>
              </a:defRPr>
            </a:lvl1pPr>
            <a:lvl2pPr marL="742950" indent="-285750" defTabSz="965200" latinLnBrk="1">
              <a:spcBef>
                <a:spcPct val="30000"/>
              </a:spcBef>
              <a:defRPr kumimoji="1" sz="1200">
                <a:solidFill>
                  <a:schemeClr val="tx1"/>
                </a:solidFill>
                <a:latin typeface="Gulim" pitchFamily="34" charset="-127"/>
                <a:ea typeface="Gulim" pitchFamily="34" charset="-127"/>
                <a:cs typeface="Gulim" pitchFamily="34" charset="-127"/>
              </a:defRPr>
            </a:lvl2pPr>
            <a:lvl3pPr marL="11430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3pPr>
            <a:lvl4pPr marL="16002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4pPr>
            <a:lvl5pPr marL="2057400" indent="-228600" defTabSz="965200" latinLnBrk="1">
              <a:spcBef>
                <a:spcPct val="30000"/>
              </a:spcBef>
              <a:defRPr kumimoji="1" sz="1200">
                <a:solidFill>
                  <a:schemeClr val="tx1"/>
                </a:solidFill>
                <a:latin typeface="Gulim" pitchFamily="34" charset="-127"/>
                <a:ea typeface="Gulim" pitchFamily="34" charset="-127"/>
                <a:cs typeface="Gulim" pitchFamily="34" charset="-127"/>
              </a:defRPr>
            </a:lvl5pPr>
            <a:lvl6pPr marL="25146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6pPr>
            <a:lvl7pPr marL="29718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7pPr>
            <a:lvl8pPr marL="34290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8pPr>
            <a:lvl9pPr marL="3886200" indent="-228600" defTabSz="965200" eaLnBrk="0" fontAlgn="base" latinLnBrk="1" hangingPunct="0">
              <a:spcBef>
                <a:spcPct val="30000"/>
              </a:spcBef>
              <a:spcAft>
                <a:spcPct val="0"/>
              </a:spcAft>
              <a:defRPr kumimoji="1" sz="1200">
                <a:solidFill>
                  <a:schemeClr val="tx1"/>
                </a:solidFill>
                <a:latin typeface="Gulim" pitchFamily="34" charset="-127"/>
                <a:ea typeface="Gulim" pitchFamily="34" charset="-127"/>
                <a:cs typeface="Gulim" pitchFamily="34" charset="-127"/>
              </a:defRPr>
            </a:lvl9pPr>
          </a:lstStyle>
          <a:p>
            <a:pPr>
              <a:spcBef>
                <a:spcPct val="0"/>
              </a:spcBef>
            </a:pPr>
            <a:fld id="{39F2BB3C-212C-4497-AB7E-5AD22F93BE7E}" type="slidenum">
              <a:rPr lang="en-US" altLang="ko-KR" smtClean="0">
                <a:ea typeface="Gulim" pitchFamily="34" charset="-127"/>
              </a:rPr>
              <a:pPr>
                <a:spcBef>
                  <a:spcPct val="0"/>
                </a:spcBef>
              </a:pPr>
              <a:t>1</a:t>
            </a:fld>
            <a:endParaRPr lang="en-US" altLang="ko-KR">
              <a:ea typeface="Gulim" pitchFamily="34" charset="-127"/>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Gulim" pitchFamily="34" charset="-127"/>
              <a:cs typeface="Gulim" pitchFamily="34" charset="-127"/>
            </a:endParaRPr>
          </a:p>
        </p:txBody>
      </p:sp>
    </p:spTree>
    <p:extLst>
      <p:ext uri="{BB962C8B-B14F-4D97-AF65-F5344CB8AC3E}">
        <p14:creationId xmlns:p14="http://schemas.microsoft.com/office/powerpoint/2010/main" val="421689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Reservoir_sampling</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a:t>
            </a:fld>
            <a:endParaRPr lang="en-US" altLang="ko-KR"/>
          </a:p>
        </p:txBody>
      </p:sp>
    </p:spTree>
    <p:extLst>
      <p:ext uri="{BB962C8B-B14F-4D97-AF65-F5344CB8AC3E}">
        <p14:creationId xmlns:p14="http://schemas.microsoft.com/office/powerpoint/2010/main" val="4455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Reservoir_sampling</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3</a:t>
            </a:fld>
            <a:endParaRPr lang="en-US" altLang="ko-KR"/>
          </a:p>
        </p:txBody>
      </p:sp>
    </p:spTree>
    <p:extLst>
      <p:ext uri="{BB962C8B-B14F-4D97-AF65-F5344CB8AC3E}">
        <p14:creationId xmlns:p14="http://schemas.microsoft.com/office/powerpoint/2010/main" val="268668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Reservoir_sampling</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5</a:t>
            </a:fld>
            <a:endParaRPr lang="en-US" altLang="ko-KR"/>
          </a:p>
        </p:txBody>
      </p:sp>
    </p:spTree>
    <p:extLst>
      <p:ext uri="{BB962C8B-B14F-4D97-AF65-F5344CB8AC3E}">
        <p14:creationId xmlns:p14="http://schemas.microsoft.com/office/powerpoint/2010/main" val="274962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Reservoir_sampling</a:t>
            </a:r>
            <a:endParaRPr lang="zh-CN" altLang="en-US" dirty="0"/>
          </a:p>
        </p:txBody>
      </p:sp>
      <p:sp>
        <p:nvSpPr>
          <p:cNvPr id="4" name="灯片编号占位符 3"/>
          <p:cNvSpPr>
            <a:spLocks noGrp="1"/>
          </p:cNvSpPr>
          <p:nvPr>
            <p:ph type="sldNum" sz="quarter" idx="10"/>
          </p:nvPr>
        </p:nvSpPr>
        <p:spPr/>
        <p:txBody>
          <a:bodyPr/>
          <a:lstStyle/>
          <a:p>
            <a:pPr>
              <a:defRPr/>
            </a:pPr>
            <a:fld id="{664D4173-57ED-437D-91B8-619767E9CBB8}" type="slidenum">
              <a:rPr lang="en-US" altLang="ko-KR" smtClean="0"/>
              <a:pPr>
                <a:defRPr/>
              </a:pPr>
              <a:t>27</a:t>
            </a:fld>
            <a:endParaRPr lang="en-US" altLang="ko-KR"/>
          </a:p>
        </p:txBody>
      </p:sp>
    </p:spTree>
    <p:extLst>
      <p:ext uri="{BB962C8B-B14F-4D97-AF65-F5344CB8AC3E}">
        <p14:creationId xmlns:p14="http://schemas.microsoft.com/office/powerpoint/2010/main" val="351222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0"/>
          <p:cNvSpPr>
            <a:spLocks noChangeShapeType="1"/>
          </p:cNvSpPr>
          <p:nvPr/>
        </p:nvSpPr>
        <p:spPr bwMode="auto">
          <a:xfrm>
            <a:off x="457200" y="2852738"/>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907" name="Rectangle 3"/>
          <p:cNvSpPr>
            <a:spLocks noGrp="1" noChangeArrowheads="1"/>
          </p:cNvSpPr>
          <p:nvPr>
            <p:ph type="ctrTitle"/>
          </p:nvPr>
        </p:nvSpPr>
        <p:spPr>
          <a:xfrm>
            <a:off x="315913" y="466725"/>
            <a:ext cx="6781800" cy="2133600"/>
          </a:xfrm>
        </p:spPr>
        <p:txBody>
          <a:bodyPr/>
          <a:lstStyle>
            <a:lvl1pPr algn="r">
              <a:defRPr sz="4800"/>
            </a:lvl1pPr>
          </a:lstStyle>
          <a:p>
            <a:r>
              <a:rPr lang="ko-KR" altLang="en-US"/>
              <a:t>마스터 제목 스타일 편집</a:t>
            </a:r>
          </a:p>
        </p:txBody>
      </p:sp>
      <p:sp>
        <p:nvSpPr>
          <p:cNvPr id="1239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ko-KR" altLang="en-US"/>
              <a:t>마스터 부제목 스타일 편집</a:t>
            </a:r>
          </a:p>
        </p:txBody>
      </p:sp>
      <p:sp>
        <p:nvSpPr>
          <p:cNvPr id="5" name="Date Placeholder 5"/>
          <p:cNvSpPr>
            <a:spLocks noGrp="1" noChangeArrowheads="1"/>
          </p:cNvSpPr>
          <p:nvPr>
            <p:ph type="dt" sz="half" idx="10"/>
          </p:nvPr>
        </p:nvSpPr>
        <p:spPr>
          <a:xfrm>
            <a:off x="457200" y="6248400"/>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Footer Placeholder 6"/>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sz="1000" b="0">
                <a:solidFill>
                  <a:schemeClr val="tx1"/>
                </a:solidFill>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9"/>
          <p:cNvSpPr>
            <a:spLocks noGrp="1" noChangeArrowheads="1"/>
          </p:cNvSpPr>
          <p:nvPr>
            <p:ph type="sldNum" sz="quarter" idx="12"/>
          </p:nvPr>
        </p:nvSpPr>
        <p:spPr>
          <a:xfrm>
            <a:off x="6553200" y="6248400"/>
            <a:ext cx="2133600" cy="457200"/>
          </a:xfrm>
        </p:spPr>
        <p:txBody>
          <a:bodyPr/>
          <a:lstStyle>
            <a:lvl1pPr>
              <a:defRPr sz="1000">
                <a:solidFill>
                  <a:schemeClr val="tx1"/>
                </a:solidFill>
              </a:defRPr>
            </a:lvl1pPr>
          </a:lstStyle>
          <a:p>
            <a:pPr>
              <a:defRPr/>
            </a:pPr>
            <a:fld id="{BCDF0BC5-48E5-4C10-BF4B-3046714EDF67}" type="slidenum">
              <a:rPr lang="en-US" altLang="ko-KR"/>
              <a:pPr>
                <a:defRPr/>
              </a:pPr>
              <a:t>‹#›</a:t>
            </a:fld>
            <a:endParaRPr lang="en-US" altLang="ko-KR"/>
          </a:p>
        </p:txBody>
      </p:sp>
    </p:spTree>
    <p:extLst>
      <p:ext uri="{BB962C8B-B14F-4D97-AF65-F5344CB8AC3E}">
        <p14:creationId xmlns:p14="http://schemas.microsoft.com/office/powerpoint/2010/main" val="221418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7ED01459-823C-4BC6-AC10-AA078603345E}" type="slidenum">
              <a:rPr lang="en-US" altLang="ko-KR"/>
              <a:pPr>
                <a:defRPr/>
              </a:pPr>
              <a:t>‹#›</a:t>
            </a:fld>
            <a:endParaRPr lang="en-US" altLang="ko-KR"/>
          </a:p>
        </p:txBody>
      </p:sp>
    </p:spTree>
    <p:extLst>
      <p:ext uri="{BB962C8B-B14F-4D97-AF65-F5344CB8AC3E}">
        <p14:creationId xmlns:p14="http://schemas.microsoft.com/office/powerpoint/2010/main" val="40568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115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115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11BFFBBC-A286-4C9F-AAB9-F54AF1610789}" type="slidenum">
              <a:rPr lang="en-US" altLang="ko-KR"/>
              <a:pPr>
                <a:defRPr/>
              </a:pPr>
              <a:t>‹#›</a:t>
            </a:fld>
            <a:endParaRPr lang="en-US" altLang="ko-KR"/>
          </a:p>
        </p:txBody>
      </p:sp>
    </p:spTree>
    <p:extLst>
      <p:ext uri="{BB962C8B-B14F-4D97-AF65-F5344CB8AC3E}">
        <p14:creationId xmlns:p14="http://schemas.microsoft.com/office/powerpoint/2010/main" val="2483066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258831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1393514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20812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2965800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4143832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3967251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1394220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223254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73697CC5-BB9E-487E-AFF3-8F5506CF83B5}" type="slidenum">
              <a:rPr lang="en-US" altLang="ko-KR"/>
              <a:pPr>
                <a:defRPr/>
              </a:pPr>
              <a:t>‹#›</a:t>
            </a:fld>
            <a:endParaRPr lang="en-US" altLang="ko-KR"/>
          </a:p>
        </p:txBody>
      </p:sp>
    </p:spTree>
    <p:extLst>
      <p:ext uri="{BB962C8B-B14F-4D97-AF65-F5344CB8AC3E}">
        <p14:creationId xmlns:p14="http://schemas.microsoft.com/office/powerpoint/2010/main" val="1730630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4078755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3793196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32166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5"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6"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38A0E265-9AFB-4648-A5A7-8F28405024C1}" type="slidenum">
              <a:rPr lang="en-US" altLang="ko-KR"/>
              <a:pPr>
                <a:defRPr/>
              </a:pPr>
              <a:t>‹#›</a:t>
            </a:fld>
            <a:endParaRPr lang="en-US" altLang="ko-KR"/>
          </a:p>
        </p:txBody>
      </p:sp>
    </p:spTree>
    <p:extLst>
      <p:ext uri="{BB962C8B-B14F-4D97-AF65-F5344CB8AC3E}">
        <p14:creationId xmlns:p14="http://schemas.microsoft.com/office/powerpoint/2010/main" val="38152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11E4189D-17B3-421D-8C1C-DE4C83C15866}" type="slidenum">
              <a:rPr lang="en-US" altLang="ko-KR"/>
              <a:pPr>
                <a:defRPr/>
              </a:pPr>
              <a:t>‹#›</a:t>
            </a:fld>
            <a:endParaRPr lang="en-US" altLang="ko-KR"/>
          </a:p>
        </p:txBody>
      </p:sp>
    </p:spTree>
    <p:extLst>
      <p:ext uri="{BB962C8B-B14F-4D97-AF65-F5344CB8AC3E}">
        <p14:creationId xmlns:p14="http://schemas.microsoft.com/office/powerpoint/2010/main" val="13207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8"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9"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fld id="{D029A8A9-4D38-4C80-842F-C9C89A2AFF5B}" type="slidenum">
              <a:rPr lang="en-US" altLang="ko-KR"/>
              <a:pPr>
                <a:defRPr/>
              </a:pPr>
              <a:t>‹#›</a:t>
            </a:fld>
            <a:endParaRPr lang="en-US" altLang="ko-KR"/>
          </a:p>
        </p:txBody>
      </p:sp>
    </p:spTree>
    <p:extLst>
      <p:ext uri="{BB962C8B-B14F-4D97-AF65-F5344CB8AC3E}">
        <p14:creationId xmlns:p14="http://schemas.microsoft.com/office/powerpoint/2010/main" val="290328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4"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5"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pPr>
                <a:defRPr/>
              </a:pPr>
              <a:t>‹#›</a:t>
            </a:fld>
            <a:endParaRPr lang="en-US" altLang="ko-KR"/>
          </a:p>
        </p:txBody>
      </p:sp>
    </p:spTree>
    <p:extLst>
      <p:ext uri="{BB962C8B-B14F-4D97-AF65-F5344CB8AC3E}">
        <p14:creationId xmlns:p14="http://schemas.microsoft.com/office/powerpoint/2010/main" val="187246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dirty="0"/>
          </a:p>
        </p:txBody>
      </p:sp>
      <p:sp>
        <p:nvSpPr>
          <p:cNvPr id="3"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dirty="0"/>
              <a:t>Tutorial @ DASFAA 2014</a:t>
            </a:r>
          </a:p>
        </p:txBody>
      </p:sp>
      <p:sp>
        <p:nvSpPr>
          <p:cNvPr id="4"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E9E343DE-ED20-4552-8388-FF9F68967707}" type="slidenum">
              <a:rPr lang="en-US" altLang="ko-KR"/>
              <a:pPr>
                <a:defRPr/>
              </a:pPr>
              <a:t>‹#›</a:t>
            </a:fld>
            <a:endParaRPr lang="en-US" altLang="ko-KR"/>
          </a:p>
        </p:txBody>
      </p:sp>
    </p:spTree>
    <p:extLst>
      <p:ext uri="{BB962C8B-B14F-4D97-AF65-F5344CB8AC3E}">
        <p14:creationId xmlns:p14="http://schemas.microsoft.com/office/powerpoint/2010/main" val="214543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21DF6AA5-9851-4F18-AB39-25A7490D3DB7}" type="slidenum">
              <a:rPr lang="en-US" altLang="ko-KR"/>
              <a:pPr>
                <a:defRPr/>
              </a:pPr>
              <a:t>‹#›</a:t>
            </a:fld>
            <a:endParaRPr lang="en-US" altLang="ko-KR"/>
          </a:p>
        </p:txBody>
      </p:sp>
    </p:spTree>
    <p:extLst>
      <p:ext uri="{BB962C8B-B14F-4D97-AF65-F5344CB8AC3E}">
        <p14:creationId xmlns:p14="http://schemas.microsoft.com/office/powerpoint/2010/main" val="16923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xfrm>
            <a:off x="457200" y="6453188"/>
            <a:ext cx="2133600" cy="252412"/>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endParaRPr lang="en-US" altLang="ko-KR"/>
          </a:p>
        </p:txBody>
      </p:sp>
      <p:sp>
        <p:nvSpPr>
          <p:cNvPr id="6" name="Rectangle 6"/>
          <p:cNvSpPr>
            <a:spLocks noGrp="1" noChangeArrowheads="1"/>
          </p:cNvSpPr>
          <p:nvPr>
            <p:ph type="ftr" sz="quarter" idx="11"/>
            <p:custDataLst>
              <p:tags r:id="rId1"/>
            </p:custDataLst>
          </p:nvPr>
        </p:nvSpPr>
        <p:spPr>
          <a:xfrm>
            <a:off x="3124200" y="6556375"/>
            <a:ext cx="2895600" cy="257175"/>
          </a:xfrm>
          <a:prstGeom prst="rect">
            <a:avLst/>
          </a:prstGeom>
        </p:spPr>
        <p:txBody>
          <a:bodyPr/>
          <a:lstStyle>
            <a:lvl1pPr algn="ctr" eaLnBrk="1" hangingPunct="1">
              <a:defRPr>
                <a:latin typeface="Arial" pitchFamily="34" charset="0"/>
                <a:ea typeface="ＭＳ Ｐゴシック" pitchFamily="34" charset="-128"/>
                <a:cs typeface="+mn-cs"/>
              </a:defRPr>
            </a:lvl1pPr>
          </a:lstStyle>
          <a:p>
            <a:pPr>
              <a:defRPr/>
            </a:pPr>
            <a:r>
              <a:rPr lang="en-US" altLang="ko-KR"/>
              <a:t>Tutorial @ DASFAA 2014</a:t>
            </a:r>
          </a:p>
        </p:txBody>
      </p:sp>
      <p:sp>
        <p:nvSpPr>
          <p:cNvPr id="7" name="Rectangle 7"/>
          <p:cNvSpPr>
            <a:spLocks noGrp="1" noChangeArrowheads="1"/>
          </p:cNvSpPr>
          <p:nvPr>
            <p:ph type="sldNum" sz="quarter" idx="12"/>
            <p:custDataLst>
              <p:tags r:id="rId2"/>
            </p:custDataLst>
          </p:nvPr>
        </p:nvSpPr>
        <p:spPr/>
        <p:txBody>
          <a:bodyPr/>
          <a:lstStyle>
            <a:lvl1pPr>
              <a:defRPr>
                <a:solidFill>
                  <a:schemeClr val="tx1"/>
                </a:solidFill>
              </a:defRPr>
            </a:lvl1pPr>
          </a:lstStyle>
          <a:p>
            <a:pPr>
              <a:defRPr/>
            </a:pPr>
            <a:endParaRPr lang="en-US" altLang="ko-KR"/>
          </a:p>
          <a:p>
            <a:pPr>
              <a:defRPr/>
            </a:pPr>
            <a:fld id="{4A2A9ABC-2D89-40D8-9C8B-300734C3F646}" type="slidenum">
              <a:rPr lang="en-US" altLang="ko-KR"/>
              <a:pPr>
                <a:defRPr/>
              </a:pPr>
              <a:t>‹#›</a:t>
            </a:fld>
            <a:endParaRPr lang="en-US" altLang="ko-KR"/>
          </a:p>
        </p:txBody>
      </p:sp>
    </p:spTree>
    <p:extLst>
      <p:ext uri="{BB962C8B-B14F-4D97-AF65-F5344CB8AC3E}">
        <p14:creationId xmlns:p14="http://schemas.microsoft.com/office/powerpoint/2010/main" val="21716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custDataLst>
              <p:tags r:id="rId13"/>
            </p:custDataLst>
          </p:nvPr>
        </p:nvSpPr>
        <p:spPr bwMode="auto">
          <a:xfrm>
            <a:off x="457200" y="122238"/>
            <a:ext cx="82296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27" name="Rectangle 4"/>
          <p:cNvSpPr>
            <a:spLocks noGrp="1" noChangeArrowheads="1"/>
          </p:cNvSpPr>
          <p:nvPr>
            <p:ph type="body" idx="1"/>
            <p:custDataLst>
              <p:tags r:id="rId14"/>
            </p:custDataLst>
          </p:nvPr>
        </p:nvSpPr>
        <p:spPr bwMode="auto">
          <a:xfrm>
            <a:off x="457200" y="908050"/>
            <a:ext cx="82296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2887" name="Rectangle 7"/>
          <p:cNvSpPr>
            <a:spLocks noGrp="1" noChangeArrowheads="1"/>
          </p:cNvSpPr>
          <p:nvPr>
            <p:ph type="sldNum" sz="quarter" idx="4"/>
            <p:custDataLst>
              <p:tags r:id="rId15"/>
            </p:custDataLst>
          </p:nvPr>
        </p:nvSpPr>
        <p:spPr bwMode="auto">
          <a:xfrm>
            <a:off x="6902450" y="115888"/>
            <a:ext cx="2133600" cy="257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chemeClr val="bg1"/>
                </a:solidFill>
                <a:ea typeface="Gulim" pitchFamily="34" charset="-127"/>
              </a:defRPr>
            </a:lvl1pPr>
          </a:lstStyle>
          <a:p>
            <a:pPr>
              <a:defRPr/>
            </a:pPr>
            <a:endParaRPr lang="en-US" altLang="ko-KR"/>
          </a:p>
        </p:txBody>
      </p:sp>
      <p:cxnSp>
        <p:nvCxnSpPr>
          <p:cNvPr id="1029" name="Straight Connector 2"/>
          <p:cNvCxnSpPr>
            <a:cxnSpLocks noChangeShapeType="1"/>
          </p:cNvCxnSpPr>
          <p:nvPr userDrawn="1"/>
        </p:nvCxnSpPr>
        <p:spPr bwMode="auto">
          <a:xfrm>
            <a:off x="395288" y="836613"/>
            <a:ext cx="8353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5868" r:id="rId1"/>
    <p:sldLayoutId id="2147485869" r:id="rId2"/>
    <p:sldLayoutId id="2147485870" r:id="rId3"/>
    <p:sldLayoutId id="2147485871" r:id="rId4"/>
    <p:sldLayoutId id="2147485872" r:id="rId5"/>
    <p:sldLayoutId id="2147485873" r:id="rId6"/>
    <p:sldLayoutId id="2147485874" r:id="rId7"/>
    <p:sldLayoutId id="2147485875" r:id="rId8"/>
    <p:sldLayoutId id="2147485876" r:id="rId9"/>
    <p:sldLayoutId id="2147485877" r:id="rId10"/>
    <p:sldLayoutId id="2147485878" r:id="rId11"/>
  </p:sldLayoutIdLst>
  <p:hf hdr="0" ftr="0" dt="0"/>
  <p:txStyles>
    <p:titleStyle>
      <a:lvl1pPr algn="l" rtl="0" eaLnBrk="0" fontAlgn="base" hangingPunct="0">
        <a:spcBef>
          <a:spcPct val="0"/>
        </a:spcBef>
        <a:spcAft>
          <a:spcPct val="0"/>
        </a:spcAft>
        <a:defRPr sz="3900" b="1">
          <a:solidFill>
            <a:srgbClr val="000000"/>
          </a:solidFill>
          <a:latin typeface="+mj-lt"/>
          <a:ea typeface="MS PGothic" pitchFamily="34" charset="-128"/>
          <a:cs typeface="ＭＳ Ｐゴシック" charset="-128"/>
        </a:defRPr>
      </a:lvl1pPr>
      <a:lvl2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2pPr>
      <a:lvl3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3pPr>
      <a:lvl4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4pPr>
      <a:lvl5pPr algn="l" rtl="0" eaLnBrk="0" fontAlgn="base" hangingPunct="0">
        <a:spcBef>
          <a:spcPct val="0"/>
        </a:spcBef>
        <a:spcAft>
          <a:spcPct val="0"/>
        </a:spcAft>
        <a:defRPr sz="3900" b="1">
          <a:solidFill>
            <a:srgbClr val="000000"/>
          </a:solidFill>
          <a:latin typeface="Arial" charset="0"/>
          <a:ea typeface="MS PGothic" pitchFamily="34" charset="-128"/>
          <a:cs typeface="ＭＳ Ｐゴシック" charset="-128"/>
        </a:defRPr>
      </a:lvl5pPr>
      <a:lvl6pPr marL="457200" algn="l" rtl="0" fontAlgn="base">
        <a:spcBef>
          <a:spcPct val="0"/>
        </a:spcBef>
        <a:spcAft>
          <a:spcPct val="0"/>
        </a:spcAft>
        <a:defRPr sz="3900" b="1">
          <a:solidFill>
            <a:schemeClr val="bg1"/>
          </a:solidFill>
          <a:latin typeface="Arial" charset="0"/>
        </a:defRPr>
      </a:lvl6pPr>
      <a:lvl7pPr marL="914400" algn="l" rtl="0" fontAlgn="base">
        <a:spcBef>
          <a:spcPct val="0"/>
        </a:spcBef>
        <a:spcAft>
          <a:spcPct val="0"/>
        </a:spcAft>
        <a:defRPr sz="3900" b="1">
          <a:solidFill>
            <a:schemeClr val="bg1"/>
          </a:solidFill>
          <a:latin typeface="Arial" charset="0"/>
        </a:defRPr>
      </a:lvl7pPr>
      <a:lvl8pPr marL="1371600" algn="l" rtl="0" fontAlgn="base">
        <a:spcBef>
          <a:spcPct val="0"/>
        </a:spcBef>
        <a:spcAft>
          <a:spcPct val="0"/>
        </a:spcAft>
        <a:defRPr sz="3900" b="1">
          <a:solidFill>
            <a:schemeClr val="bg1"/>
          </a:solidFill>
          <a:latin typeface="Arial" charset="0"/>
        </a:defRPr>
      </a:lvl8pPr>
      <a:lvl9pPr marL="1828800" algn="l" rtl="0" fontAlgn="base">
        <a:spcBef>
          <a:spcPct val="0"/>
        </a:spcBef>
        <a:spcAft>
          <a:spcPct val="0"/>
        </a:spcAft>
        <a:defRPr sz="3900" b="1">
          <a:solidFill>
            <a:schemeClr val="bg1"/>
          </a:solidFill>
          <a:latin typeface="Arial" charset="0"/>
        </a:defRPr>
      </a:lvl9pPr>
    </p:titleStyle>
    <p:body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6B9A5-2485-419E-8A39-879B542D83EE}" type="datetimeFigureOut">
              <a:rPr lang="zh-CN" altLang="en-US" smtClean="0"/>
              <a:t>2019/9/6</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14C72-DF16-497F-8A18-63FEFA95F864}" type="slidenum">
              <a:rPr lang="zh-CN" altLang="en-US" smtClean="0"/>
              <a:t>‹#›</a:t>
            </a:fld>
            <a:endParaRPr lang="zh-CN" altLang="en-US"/>
          </a:p>
        </p:txBody>
      </p:sp>
    </p:spTree>
    <p:extLst>
      <p:ext uri="{BB962C8B-B14F-4D97-AF65-F5344CB8AC3E}">
        <p14:creationId xmlns:p14="http://schemas.microsoft.com/office/powerpoint/2010/main" val="1466791060"/>
      </p:ext>
    </p:extLst>
  </p:cSld>
  <p:clrMap bg1="lt1" tx1="dk1" bg2="lt2" tx2="dk2" accent1="accent1" accent2="accent2" accent3="accent3" accent4="accent4" accent5="accent5" accent6="accent6" hlink="hlink" folHlink="folHlink"/>
  <p:sldLayoutIdLst>
    <p:sldLayoutId id="2147485880" r:id="rId1"/>
    <p:sldLayoutId id="2147485881" r:id="rId2"/>
    <p:sldLayoutId id="2147485882" r:id="rId3"/>
    <p:sldLayoutId id="2147485883" r:id="rId4"/>
    <p:sldLayoutId id="2147485884" r:id="rId5"/>
    <p:sldLayoutId id="2147485885" r:id="rId6"/>
    <p:sldLayoutId id="2147485886" r:id="rId7"/>
    <p:sldLayoutId id="2147485887" r:id="rId8"/>
    <p:sldLayoutId id="2147485888" r:id="rId9"/>
    <p:sldLayoutId id="2147485889" r:id="rId10"/>
    <p:sldLayoutId id="21474858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jpe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4"/>
          <p:cNvSpPr>
            <a:spLocks noChangeArrowheads="1"/>
          </p:cNvSpPr>
          <p:nvPr/>
        </p:nvSpPr>
        <p:spPr bwMode="auto">
          <a:xfrm>
            <a:off x="0" y="4725144"/>
            <a:ext cx="9144000" cy="1785937"/>
          </a:xfrm>
          <a:prstGeom prst="rect">
            <a:avLst/>
          </a:prstGeom>
          <a:noFill/>
          <a:ln w="9525">
            <a:noFill/>
            <a:miter lim="800000"/>
            <a:headEnd/>
            <a:tailEnd/>
          </a:ln>
        </p:spPr>
        <p:txBody>
          <a:bodyPr/>
          <a:lstStyle/>
          <a:p>
            <a:pPr marL="342900" indent="-342900" algn="ctr">
              <a:lnSpc>
                <a:spcPct val="120000"/>
              </a:lnSpc>
              <a:spcBef>
                <a:spcPts val="0"/>
              </a:spcBef>
            </a:pPr>
            <a:r>
              <a:rPr lang="zh-CN" altLang="en-US" sz="3200" b="1" dirty="0">
                <a:solidFill>
                  <a:srgbClr val="000099"/>
                </a:solidFill>
                <a:latin typeface="+mn-ea"/>
                <a:ea typeface="+mn-ea"/>
              </a:rPr>
              <a:t>童咏昕</a:t>
            </a:r>
            <a:endParaRPr lang="en-US" altLang="zh-CN" sz="3200" b="1" dirty="0">
              <a:solidFill>
                <a:srgbClr val="000099"/>
              </a:solidFill>
              <a:latin typeface="+mn-ea"/>
              <a:ea typeface="+mn-ea"/>
            </a:endParaRPr>
          </a:p>
          <a:p>
            <a:pPr marL="342900" indent="-342900" algn="ctr">
              <a:lnSpc>
                <a:spcPct val="120000"/>
              </a:lnSpc>
              <a:spcBef>
                <a:spcPts val="0"/>
              </a:spcBef>
            </a:pPr>
            <a:r>
              <a:rPr lang="zh-CN" altLang="en-US" sz="3200" b="1" dirty="0">
                <a:solidFill>
                  <a:srgbClr val="000099"/>
                </a:solidFill>
                <a:latin typeface="+mn-ea"/>
                <a:ea typeface="+mn-ea"/>
              </a:rPr>
              <a:t>计算机学院 软件开发环境国家重点实验室</a:t>
            </a:r>
            <a:endParaRPr lang="en-US" altLang="zh-CN" sz="3200" b="1" dirty="0">
              <a:solidFill>
                <a:srgbClr val="000099"/>
              </a:solidFill>
              <a:latin typeface="+mn-ea"/>
              <a:ea typeface="+mn-ea"/>
            </a:endParaRPr>
          </a:p>
          <a:p>
            <a:pPr marL="342900" indent="-342900" algn="ctr">
              <a:lnSpc>
                <a:spcPct val="120000"/>
              </a:lnSpc>
              <a:spcBef>
                <a:spcPts val="0"/>
              </a:spcBef>
            </a:pPr>
            <a:r>
              <a:rPr lang="en-US" altLang="zh-CN" sz="3200" b="1" dirty="0">
                <a:solidFill>
                  <a:srgbClr val="000099"/>
                </a:solidFill>
                <a:latin typeface="+mn-ea"/>
                <a:ea typeface="+mn-ea"/>
              </a:rPr>
              <a:t>yxtong@buaa.edu.cn</a:t>
            </a:r>
            <a:endParaRPr lang="en-US" altLang="zh-CN" sz="2800" b="1" dirty="0">
              <a:solidFill>
                <a:srgbClr val="000099"/>
              </a:solidFill>
              <a:ea typeface="楷体_GB2312" pitchFamily="49" charset="-122"/>
            </a:endParaRPr>
          </a:p>
        </p:txBody>
      </p:sp>
      <p:sp>
        <p:nvSpPr>
          <p:cNvPr id="9" name="Rectangle 15"/>
          <p:cNvSpPr>
            <a:spLocks noRot="1" noChangeArrowheads="1"/>
          </p:cNvSpPr>
          <p:nvPr/>
        </p:nvSpPr>
        <p:spPr bwMode="auto">
          <a:xfrm>
            <a:off x="107504" y="188640"/>
            <a:ext cx="8964488" cy="2381250"/>
          </a:xfrm>
          <a:prstGeom prst="rect">
            <a:avLst/>
          </a:prstGeom>
          <a:noFill/>
          <a:ln w="9525">
            <a:noFill/>
            <a:miter lim="800000"/>
            <a:headEnd/>
            <a:tailEnd/>
          </a:ln>
        </p:spPr>
        <p:txBody>
          <a:bodyPr anchor="ctr"/>
          <a:lstStyle/>
          <a:p>
            <a:pPr algn="ctr">
              <a:lnSpc>
                <a:spcPct val="140000"/>
              </a:lnSpc>
            </a:pPr>
            <a:r>
              <a:rPr lang="zh-CN" altLang="en-US" sz="6000" dirty="0">
                <a:solidFill>
                  <a:srgbClr val="000099"/>
                </a:solidFill>
                <a:latin typeface="NewCenturySchlbk" pitchFamily="18" charset="0"/>
                <a:ea typeface="黑体" pitchFamily="2" charset="-122"/>
              </a:rPr>
              <a:t>科技文献搜索方法与技巧</a:t>
            </a:r>
            <a:endParaRPr lang="en-US" altLang="zh-CN" sz="6000" dirty="0">
              <a:solidFill>
                <a:srgbClr val="000099"/>
              </a:solidFill>
              <a:latin typeface="NewCenturySchlbk" pitchFamily="18" charset="0"/>
              <a:ea typeface="黑体" pitchFamily="2" charset="-122"/>
            </a:endParaRPr>
          </a:p>
        </p:txBody>
      </p:sp>
      <p:pic>
        <p:nvPicPr>
          <p:cNvPr id="10"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spTree>
  </p:cSld>
  <p:clrMapOvr>
    <a:masterClrMapping/>
  </p:clrMapOvr>
  <p:transition spd="slow" advTm="122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9" name="Content Placeholder 2"/>
          <p:cNvSpPr>
            <a:spLocks noGrp="1"/>
          </p:cNvSpPr>
          <p:nvPr>
            <p:ph sz="quarter" idx="1"/>
          </p:nvPr>
        </p:nvSpPr>
        <p:spPr>
          <a:xfrm>
            <a:off x="446088" y="836613"/>
            <a:ext cx="8229600" cy="648171"/>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十类研究方向</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4083594288"/>
              </p:ext>
            </p:extLst>
          </p:nvPr>
        </p:nvGraphicFramePr>
        <p:xfrm>
          <a:off x="1686508" y="1556792"/>
          <a:ext cx="5770984" cy="4936800"/>
        </p:xfrm>
        <a:graphic>
          <a:graphicData uri="http://schemas.openxmlformats.org/drawingml/2006/table">
            <a:tbl>
              <a:tblPr firstRow="1" bandRow="1">
                <a:tableStyleId>{21E4AEA4-8DFA-4A89-87EB-49C32662AFE0}</a:tableStyleId>
              </a:tblPr>
              <a:tblGrid>
                <a:gridCol w="730424">
                  <a:extLst>
                    <a:ext uri="{9D8B030D-6E8A-4147-A177-3AD203B41FA5}">
                      <a16:colId xmlns:a16="http://schemas.microsoft.com/office/drawing/2014/main" val="766924851"/>
                    </a:ext>
                  </a:extLst>
                </a:gridCol>
                <a:gridCol w="5040560">
                  <a:extLst>
                    <a:ext uri="{9D8B030D-6E8A-4147-A177-3AD203B41FA5}">
                      <a16:colId xmlns:a16="http://schemas.microsoft.com/office/drawing/2014/main" val="2104789776"/>
                    </a:ext>
                  </a:extLst>
                </a:gridCol>
              </a:tblGrid>
              <a:tr h="448800">
                <a:tc>
                  <a:txBody>
                    <a:bodyPr/>
                    <a:lstStyle/>
                    <a:p>
                      <a:pPr algn="ctr"/>
                      <a:r>
                        <a:rPr lang="zh-CN" altLang="en-US" sz="2000" dirty="0"/>
                        <a:t>序号</a:t>
                      </a:r>
                    </a:p>
                  </a:txBody>
                  <a:tcPr marT="72000" marB="72000" anchor="ctr">
                    <a:solidFill>
                      <a:schemeClr val="accent2"/>
                    </a:solidFill>
                  </a:tcPr>
                </a:tc>
                <a:tc>
                  <a:txBody>
                    <a:bodyPr/>
                    <a:lstStyle/>
                    <a:p>
                      <a:pPr algn="ctr"/>
                      <a:r>
                        <a:rPr lang="zh-CN" altLang="en-US" sz="2000" dirty="0"/>
                        <a:t>研究方向</a:t>
                      </a:r>
                    </a:p>
                  </a:txBody>
                  <a:tcPr marT="72000" marB="72000" anchor="ctr">
                    <a:solidFill>
                      <a:schemeClr val="accent2"/>
                    </a:solidFill>
                  </a:tcPr>
                </a:tc>
                <a:extLst>
                  <a:ext uri="{0D108BD9-81ED-4DB2-BD59-A6C34878D82A}">
                    <a16:rowId xmlns:a16="http://schemas.microsoft.com/office/drawing/2014/main" val="7876655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计算机体系结构／高性能计算／存储系统</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66872911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2</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计算机网络</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919922376"/>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3</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网络与信息安全</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31903302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4</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软件工程</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系统软件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程序设计语言</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1285567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5</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数据库</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数据挖掘</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内容检索</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281390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6</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计算机科学理论</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82779448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7</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计算机图形学与多媒体</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913749064"/>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8</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人工智能</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7720959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9</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人机交互与普适计算</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473885487"/>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10</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交叉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新兴／综合等</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018851077"/>
                  </a:ext>
                </a:extLst>
              </a:tr>
            </a:tbl>
          </a:graphicData>
        </a:graphic>
      </p:graphicFrame>
    </p:spTree>
    <p:extLst>
      <p:ext uri="{BB962C8B-B14F-4D97-AF65-F5344CB8AC3E}">
        <p14:creationId xmlns:p14="http://schemas.microsoft.com/office/powerpoint/2010/main" val="366520471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9" name="Content Placeholder 2"/>
          <p:cNvSpPr>
            <a:spLocks noGrp="1"/>
          </p:cNvSpPr>
          <p:nvPr>
            <p:ph sz="quarter" idx="1"/>
          </p:nvPr>
        </p:nvSpPr>
        <p:spPr>
          <a:xfrm>
            <a:off x="446088" y="836613"/>
            <a:ext cx="8229600" cy="648171"/>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十类研究方向</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1" name="表格 10"/>
          <p:cNvGraphicFramePr>
            <a:graphicFrameLocks noGrp="1"/>
          </p:cNvGraphicFramePr>
          <p:nvPr>
            <p:extLst/>
          </p:nvPr>
        </p:nvGraphicFramePr>
        <p:xfrm>
          <a:off x="1686508" y="1556792"/>
          <a:ext cx="5770984" cy="4936800"/>
        </p:xfrm>
        <a:graphic>
          <a:graphicData uri="http://schemas.openxmlformats.org/drawingml/2006/table">
            <a:tbl>
              <a:tblPr firstRow="1" bandRow="1">
                <a:tableStyleId>{21E4AEA4-8DFA-4A89-87EB-49C32662AFE0}</a:tableStyleId>
              </a:tblPr>
              <a:tblGrid>
                <a:gridCol w="730424">
                  <a:extLst>
                    <a:ext uri="{9D8B030D-6E8A-4147-A177-3AD203B41FA5}">
                      <a16:colId xmlns:a16="http://schemas.microsoft.com/office/drawing/2014/main" val="766924851"/>
                    </a:ext>
                  </a:extLst>
                </a:gridCol>
                <a:gridCol w="5040560">
                  <a:extLst>
                    <a:ext uri="{9D8B030D-6E8A-4147-A177-3AD203B41FA5}">
                      <a16:colId xmlns:a16="http://schemas.microsoft.com/office/drawing/2014/main" val="2104789776"/>
                    </a:ext>
                  </a:extLst>
                </a:gridCol>
              </a:tblGrid>
              <a:tr h="448800">
                <a:tc>
                  <a:txBody>
                    <a:bodyPr/>
                    <a:lstStyle/>
                    <a:p>
                      <a:pPr algn="ctr"/>
                      <a:r>
                        <a:rPr lang="zh-CN" altLang="en-US" sz="2000" dirty="0"/>
                        <a:t>序号</a:t>
                      </a:r>
                    </a:p>
                  </a:txBody>
                  <a:tcPr marT="72000" marB="72000" anchor="ctr">
                    <a:solidFill>
                      <a:schemeClr val="accent2"/>
                    </a:solidFill>
                  </a:tcPr>
                </a:tc>
                <a:tc>
                  <a:txBody>
                    <a:bodyPr/>
                    <a:lstStyle/>
                    <a:p>
                      <a:pPr algn="ctr"/>
                      <a:r>
                        <a:rPr lang="zh-CN" altLang="en-US" sz="2000" dirty="0"/>
                        <a:t>研究方向</a:t>
                      </a:r>
                    </a:p>
                  </a:txBody>
                  <a:tcPr marT="72000" marB="72000" anchor="ctr">
                    <a:solidFill>
                      <a:schemeClr val="accent2"/>
                    </a:solidFill>
                  </a:tcPr>
                </a:tc>
                <a:extLst>
                  <a:ext uri="{0D108BD9-81ED-4DB2-BD59-A6C34878D82A}">
                    <a16:rowId xmlns:a16="http://schemas.microsoft.com/office/drawing/2014/main" val="7876655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计算机体系结构／高性能计算／存储系统</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66872911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2</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计算机网络</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919922376"/>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3</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网络与信息安全</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31903302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4</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软件工程</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系统软件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程序设计语言</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1285567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5</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数据库</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数据挖掘</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内容检索</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281390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6</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计算机科学理论</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82779448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7</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计算机图形学与多媒体</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913749064"/>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8</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人工智能</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7720959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9</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人机交互与普适计算</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473885487"/>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10</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交叉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新兴／综合等</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018851077"/>
                  </a:ext>
                </a:extLst>
              </a:tr>
            </a:tbl>
          </a:graphicData>
        </a:graphic>
      </p:graphicFrame>
      <p:sp>
        <p:nvSpPr>
          <p:cNvPr id="10" name="圆角矩形 6"/>
          <p:cNvSpPr>
            <a:spLocks noChangeArrowheads="1"/>
          </p:cNvSpPr>
          <p:nvPr/>
        </p:nvSpPr>
        <p:spPr bwMode="auto">
          <a:xfrm>
            <a:off x="1686508" y="4262762"/>
            <a:ext cx="5770984" cy="453400"/>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pic>
        <p:nvPicPr>
          <p:cNvPr id="2" name="图片 1"/>
          <p:cNvPicPr>
            <a:picLocks noChangeAspect="1"/>
          </p:cNvPicPr>
          <p:nvPr/>
        </p:nvPicPr>
        <p:blipFill>
          <a:blip r:embed="rId2"/>
          <a:stretch>
            <a:fillRect/>
          </a:stretch>
        </p:blipFill>
        <p:spPr>
          <a:xfrm>
            <a:off x="51593" y="4751110"/>
            <a:ext cx="8299877" cy="1054154"/>
          </a:xfrm>
          <a:prstGeom prst="rect">
            <a:avLst/>
          </a:prstGeom>
        </p:spPr>
      </p:pic>
      <p:sp>
        <p:nvSpPr>
          <p:cNvPr id="7" name="圆角矩形 6"/>
          <p:cNvSpPr>
            <a:spLocks noChangeArrowheads="1"/>
          </p:cNvSpPr>
          <p:nvPr/>
        </p:nvSpPr>
        <p:spPr bwMode="auto">
          <a:xfrm>
            <a:off x="611560" y="5229200"/>
            <a:ext cx="792088" cy="576064"/>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pic>
        <p:nvPicPr>
          <p:cNvPr id="3" name="图片 2"/>
          <p:cNvPicPr>
            <a:picLocks noChangeAspect="1"/>
          </p:cNvPicPr>
          <p:nvPr/>
        </p:nvPicPr>
        <p:blipFill rotWithShape="1">
          <a:blip r:embed="rId3"/>
          <a:srcRect l="-1" r="27624"/>
          <a:stretch/>
        </p:blipFill>
        <p:spPr>
          <a:xfrm>
            <a:off x="4254086" y="5172913"/>
            <a:ext cx="4854418" cy="1424439"/>
          </a:xfrm>
          <a:prstGeom prst="rect">
            <a:avLst/>
          </a:prstGeom>
        </p:spPr>
      </p:pic>
      <p:pic>
        <p:nvPicPr>
          <p:cNvPr id="12" name="图片 11"/>
          <p:cNvPicPr>
            <a:picLocks noChangeAspect="1"/>
          </p:cNvPicPr>
          <p:nvPr/>
        </p:nvPicPr>
        <p:blipFill rotWithShape="1">
          <a:blip r:embed="rId4"/>
          <a:srcRect r="27126" b="24340"/>
          <a:stretch/>
        </p:blipFill>
        <p:spPr>
          <a:xfrm>
            <a:off x="4272237" y="6597352"/>
            <a:ext cx="4836267" cy="227009"/>
          </a:xfrm>
          <a:prstGeom prst="rect">
            <a:avLst/>
          </a:prstGeom>
        </p:spPr>
      </p:pic>
      <p:sp>
        <p:nvSpPr>
          <p:cNvPr id="8" name="圆角矩形 6"/>
          <p:cNvSpPr>
            <a:spLocks noChangeArrowheads="1"/>
          </p:cNvSpPr>
          <p:nvPr/>
        </p:nvSpPr>
        <p:spPr bwMode="auto">
          <a:xfrm>
            <a:off x="4716016" y="5562600"/>
            <a:ext cx="648072" cy="1261120"/>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Tree>
    <p:extLst>
      <p:ext uri="{BB962C8B-B14F-4D97-AF65-F5344CB8AC3E}">
        <p14:creationId xmlns:p14="http://schemas.microsoft.com/office/powerpoint/2010/main" val="226311494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9" name="Content Placeholder 2"/>
          <p:cNvSpPr>
            <a:spLocks noGrp="1"/>
          </p:cNvSpPr>
          <p:nvPr>
            <p:ph sz="quarter" idx="1"/>
          </p:nvPr>
        </p:nvSpPr>
        <p:spPr>
          <a:xfrm>
            <a:off x="446088" y="836613"/>
            <a:ext cx="8229600" cy="648171"/>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十类研究方向</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11" name="表格 10"/>
          <p:cNvGraphicFramePr>
            <a:graphicFrameLocks noGrp="1"/>
          </p:cNvGraphicFramePr>
          <p:nvPr>
            <p:extLst/>
          </p:nvPr>
        </p:nvGraphicFramePr>
        <p:xfrm>
          <a:off x="1686508" y="1556792"/>
          <a:ext cx="5770984" cy="4936800"/>
        </p:xfrm>
        <a:graphic>
          <a:graphicData uri="http://schemas.openxmlformats.org/drawingml/2006/table">
            <a:tbl>
              <a:tblPr firstRow="1" bandRow="1">
                <a:tableStyleId>{21E4AEA4-8DFA-4A89-87EB-49C32662AFE0}</a:tableStyleId>
              </a:tblPr>
              <a:tblGrid>
                <a:gridCol w="730424">
                  <a:extLst>
                    <a:ext uri="{9D8B030D-6E8A-4147-A177-3AD203B41FA5}">
                      <a16:colId xmlns:a16="http://schemas.microsoft.com/office/drawing/2014/main" val="766924851"/>
                    </a:ext>
                  </a:extLst>
                </a:gridCol>
                <a:gridCol w="5040560">
                  <a:extLst>
                    <a:ext uri="{9D8B030D-6E8A-4147-A177-3AD203B41FA5}">
                      <a16:colId xmlns:a16="http://schemas.microsoft.com/office/drawing/2014/main" val="2104789776"/>
                    </a:ext>
                  </a:extLst>
                </a:gridCol>
              </a:tblGrid>
              <a:tr h="448800">
                <a:tc>
                  <a:txBody>
                    <a:bodyPr/>
                    <a:lstStyle/>
                    <a:p>
                      <a:pPr algn="ctr"/>
                      <a:r>
                        <a:rPr lang="zh-CN" altLang="en-US" sz="2000" dirty="0"/>
                        <a:t>序号</a:t>
                      </a:r>
                    </a:p>
                  </a:txBody>
                  <a:tcPr marT="72000" marB="72000" anchor="ctr">
                    <a:solidFill>
                      <a:schemeClr val="accent2"/>
                    </a:solidFill>
                  </a:tcPr>
                </a:tc>
                <a:tc>
                  <a:txBody>
                    <a:bodyPr/>
                    <a:lstStyle/>
                    <a:p>
                      <a:pPr algn="ctr"/>
                      <a:r>
                        <a:rPr lang="zh-CN" altLang="en-US" sz="2000" dirty="0"/>
                        <a:t>研究方向</a:t>
                      </a:r>
                    </a:p>
                  </a:txBody>
                  <a:tcPr marT="72000" marB="72000" anchor="ctr">
                    <a:solidFill>
                      <a:schemeClr val="accent2"/>
                    </a:solidFill>
                  </a:tcPr>
                </a:tc>
                <a:extLst>
                  <a:ext uri="{0D108BD9-81ED-4DB2-BD59-A6C34878D82A}">
                    <a16:rowId xmlns:a16="http://schemas.microsoft.com/office/drawing/2014/main" val="7876655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计算机体系结构／高性能计算／存储系统</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66872911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2</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计算机网络</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919922376"/>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3</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网络与信息安全</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31903302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4</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软件工程</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系统软件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程序设计语言</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212855670"/>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5</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数据库</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数据挖掘</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内容检索</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2813905"/>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6</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计算机科学理论</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82779448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7</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计算机图形学与多媒体</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913749064"/>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8</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人工智能</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77209598"/>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9</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人机交互与普适计算</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1473885487"/>
                  </a:ext>
                </a:extLst>
              </a:tr>
              <a:tr h="0">
                <a:tc>
                  <a:txBody>
                    <a:bodyPr/>
                    <a:lstStyle/>
                    <a:p>
                      <a:pPr algn="ctr"/>
                      <a:r>
                        <a:rPr lang="en-US" altLang="zh-CN" sz="2000" kern="0" baseline="0" dirty="0">
                          <a:latin typeface="黑体" panose="02010609060101010101" pitchFamily="49" charset="-122"/>
                          <a:ea typeface="黑体" panose="02010609060101010101" pitchFamily="49" charset="-122"/>
                        </a:rPr>
                        <a:t>10</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tc>
                  <a:txBody>
                    <a:bodyPr/>
                    <a:lstStyle/>
                    <a:p>
                      <a:pPr algn="ctr"/>
                      <a:r>
                        <a:rPr lang="zh-CN" altLang="en-US" sz="2000" dirty="0">
                          <a:latin typeface="黑体" panose="02010609060101010101" pitchFamily="49" charset="-122"/>
                          <a:ea typeface="黑体" panose="02010609060101010101" pitchFamily="49" charset="-122"/>
                        </a:rPr>
                        <a:t>交叉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新兴／综合等</a:t>
                      </a:r>
                      <a:endParaRPr lang="zh-CN" altLang="en-US" sz="2000" kern="0" baseline="0" dirty="0">
                        <a:latin typeface="黑体" panose="02010609060101010101" pitchFamily="49" charset="-122"/>
                        <a:ea typeface="黑体" panose="02010609060101010101" pitchFamily="49" charset="-122"/>
                      </a:endParaRPr>
                    </a:p>
                  </a:txBody>
                  <a:tcPr marL="90000" marT="72000" marB="72000" anchor="ctr"/>
                </a:tc>
                <a:extLst>
                  <a:ext uri="{0D108BD9-81ED-4DB2-BD59-A6C34878D82A}">
                    <a16:rowId xmlns:a16="http://schemas.microsoft.com/office/drawing/2014/main" val="3018851077"/>
                  </a:ext>
                </a:extLst>
              </a:tr>
            </a:tbl>
          </a:graphicData>
        </a:graphic>
      </p:graphicFrame>
      <p:pic>
        <p:nvPicPr>
          <p:cNvPr id="5" name="图片 4" descr="A journa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93" y="4724226"/>
            <a:ext cx="57737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A con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8806" y="4963938"/>
            <a:ext cx="59436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p:cNvSpPr>
            <a:spLocks noChangeArrowheads="1"/>
          </p:cNvSpPr>
          <p:nvPr/>
        </p:nvSpPr>
        <p:spPr bwMode="auto">
          <a:xfrm>
            <a:off x="540073" y="5085605"/>
            <a:ext cx="575543" cy="1079500"/>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
        <p:nvSpPr>
          <p:cNvPr id="8" name="圆角矩形 6"/>
          <p:cNvSpPr>
            <a:spLocks noChangeArrowheads="1"/>
          </p:cNvSpPr>
          <p:nvPr/>
        </p:nvSpPr>
        <p:spPr bwMode="auto">
          <a:xfrm>
            <a:off x="3635698" y="5445968"/>
            <a:ext cx="576262" cy="1295400"/>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
        <p:nvSpPr>
          <p:cNvPr id="10" name="圆角矩形 6"/>
          <p:cNvSpPr>
            <a:spLocks noChangeArrowheads="1"/>
          </p:cNvSpPr>
          <p:nvPr/>
        </p:nvSpPr>
        <p:spPr bwMode="auto">
          <a:xfrm>
            <a:off x="1686508" y="3853385"/>
            <a:ext cx="5770984" cy="390374"/>
          </a:xfrm>
          <a:prstGeom prst="roundRect">
            <a:avLst>
              <a:gd name="adj" fmla="val 16667"/>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Arial" panose="020B0604020202020204" pitchFamily="34" charset="0"/>
                <a:ea typeface="MS PGothic" panose="020B0600070205080204" pitchFamily="34" charset="-128"/>
              </a:defRPr>
            </a:lvl1pPr>
            <a:lvl2pPr marL="742950" indent="-285750" eaLnBrk="0" hangingPunct="0">
              <a:defRPr sz="1400" b="1">
                <a:solidFill>
                  <a:schemeClr val="tx1"/>
                </a:solidFill>
                <a:latin typeface="Arial" panose="020B0604020202020204" pitchFamily="34" charset="0"/>
                <a:ea typeface="MS PGothic" panose="020B0600070205080204" pitchFamily="34" charset="-128"/>
              </a:defRPr>
            </a:lvl2pPr>
            <a:lvl3pPr marL="1143000" indent="-228600" eaLnBrk="0" hangingPunct="0">
              <a:defRPr sz="1400" b="1">
                <a:solidFill>
                  <a:schemeClr val="tx1"/>
                </a:solidFill>
                <a:latin typeface="Arial" panose="020B0604020202020204" pitchFamily="34" charset="0"/>
                <a:ea typeface="MS PGothic" panose="020B0600070205080204" pitchFamily="34" charset="-128"/>
              </a:defRPr>
            </a:lvl3pPr>
            <a:lvl4pPr marL="1600200" indent="-228600" eaLnBrk="0" hangingPunct="0">
              <a:defRPr sz="1400" b="1">
                <a:solidFill>
                  <a:schemeClr val="tx1"/>
                </a:solidFill>
                <a:latin typeface="Arial" panose="020B0604020202020204" pitchFamily="34" charset="0"/>
                <a:ea typeface="MS PGothic" panose="020B0600070205080204" pitchFamily="34" charset="-128"/>
              </a:defRPr>
            </a:lvl4pPr>
            <a:lvl5pPr marL="2057400" indent="-228600" eaLnBrk="0" hangingPunct="0">
              <a:defRPr sz="1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Tree>
    <p:extLst>
      <p:ext uri="{BB962C8B-B14F-4D97-AF65-F5344CB8AC3E}">
        <p14:creationId xmlns:p14="http://schemas.microsoft.com/office/powerpoint/2010/main" val="368893824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en-US" altLang="zh-CN" sz="3500" dirty="0" err="1">
                <a:latin typeface="黑体" panose="02010609060101010101" pitchFamily="49" charset="-122"/>
                <a:ea typeface="黑体" panose="02010609060101010101" pitchFamily="49" charset="-122"/>
              </a:rPr>
              <a:t>CSRankings</a:t>
            </a:r>
            <a:r>
              <a:rPr lang="en-US" altLang="zh-CN" sz="3500" dirty="0">
                <a:latin typeface="黑体" panose="02010609060101010101" pitchFamily="49" charset="-122"/>
                <a:ea typeface="黑体" panose="02010609060101010101" pitchFamily="49" charset="-122"/>
              </a:rPr>
              <a:t>: Computer Science Rankings</a:t>
            </a:r>
          </a:p>
        </p:txBody>
      </p:sp>
      <p:sp>
        <p:nvSpPr>
          <p:cNvPr id="9" name="矩形 8"/>
          <p:cNvSpPr/>
          <p:nvPr/>
        </p:nvSpPr>
        <p:spPr bwMode="auto">
          <a:xfrm>
            <a:off x="539552" y="908720"/>
            <a:ext cx="8064896" cy="432048"/>
          </a:xfrm>
          <a:prstGeom prst="rect">
            <a:avLst/>
          </a:prstGeom>
          <a:solidFill>
            <a:srgbClr val="0070C0"/>
          </a:solidFill>
          <a:ln>
            <a:noFill/>
          </a:ln>
        </p:spPr>
        <p:txBody>
          <a:bodyPr anchor="ctr"/>
          <a:lstStyle/>
          <a:p>
            <a:pPr algn="ctr" eaLnBrk="1" hangingPunct="1"/>
            <a:r>
              <a:rPr lang="zh-CN" altLang="en-US" sz="2000" dirty="0">
                <a:solidFill>
                  <a:schemeClr val="bg1"/>
                </a:solidFill>
                <a:ea typeface="黑体" pitchFamily="2" charset="-122"/>
              </a:rPr>
              <a:t>网址：</a:t>
            </a:r>
            <a:r>
              <a:rPr lang="en-US" altLang="zh-CN" sz="2000" dirty="0">
                <a:solidFill>
                  <a:schemeClr val="bg1"/>
                </a:solidFill>
                <a:ea typeface="黑体" pitchFamily="2" charset="-122"/>
              </a:rPr>
              <a:t> http://csrankings.org/</a:t>
            </a:r>
            <a:endParaRPr lang="zh-CN" altLang="en-US" sz="2000" dirty="0">
              <a:solidFill>
                <a:schemeClr val="bg1"/>
              </a:solidFill>
              <a:latin typeface="黑体" pitchFamily="2" charset="-122"/>
              <a:ea typeface="黑体" pitchFamily="2" charset="-122"/>
            </a:endParaRPr>
          </a:p>
        </p:txBody>
      </p:sp>
      <p:pic>
        <p:nvPicPr>
          <p:cNvPr id="2" name="图片 1">
            <a:extLst>
              <a:ext uri="{FF2B5EF4-FFF2-40B4-BE49-F238E27FC236}">
                <a16:creationId xmlns:a16="http://schemas.microsoft.com/office/drawing/2014/main" id="{367476EE-EB54-4766-B123-B00DB930EEFA}"/>
              </a:ext>
            </a:extLst>
          </p:cNvPr>
          <p:cNvPicPr>
            <a:picLocks noChangeAspect="1"/>
          </p:cNvPicPr>
          <p:nvPr/>
        </p:nvPicPr>
        <p:blipFill>
          <a:blip r:embed="rId2"/>
          <a:stretch>
            <a:fillRect/>
          </a:stretch>
        </p:blipFill>
        <p:spPr>
          <a:xfrm>
            <a:off x="971600" y="1412776"/>
            <a:ext cx="7092280" cy="5318063"/>
          </a:xfrm>
          <a:prstGeom prst="rect">
            <a:avLst/>
          </a:prstGeom>
        </p:spPr>
      </p:pic>
      <p:sp>
        <p:nvSpPr>
          <p:cNvPr id="11" name="矩形: 圆角 10">
            <a:extLst>
              <a:ext uri="{FF2B5EF4-FFF2-40B4-BE49-F238E27FC236}">
                <a16:creationId xmlns:a16="http://schemas.microsoft.com/office/drawing/2014/main" id="{EA6ACD82-8B3A-4065-B217-48D7573BE3C5}"/>
              </a:ext>
            </a:extLst>
          </p:cNvPr>
          <p:cNvSpPr/>
          <p:nvPr/>
        </p:nvSpPr>
        <p:spPr>
          <a:xfrm>
            <a:off x="4572000" y="5877272"/>
            <a:ext cx="2952328"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81838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en-US" altLang="zh-CN" sz="3500" dirty="0" err="1">
                <a:latin typeface="黑体" panose="02010609060101010101" pitchFamily="49" charset="-122"/>
                <a:ea typeface="黑体" panose="02010609060101010101" pitchFamily="49" charset="-122"/>
              </a:rPr>
              <a:t>CSRankings</a:t>
            </a:r>
            <a:r>
              <a:rPr lang="en-US" altLang="zh-CN" sz="3500" dirty="0">
                <a:latin typeface="黑体" panose="02010609060101010101" pitchFamily="49" charset="-122"/>
                <a:ea typeface="黑体" panose="02010609060101010101" pitchFamily="49" charset="-122"/>
              </a:rPr>
              <a:t>: Computer Science Rankings</a:t>
            </a:r>
          </a:p>
        </p:txBody>
      </p:sp>
      <p:sp>
        <p:nvSpPr>
          <p:cNvPr id="9" name="矩形 8"/>
          <p:cNvSpPr/>
          <p:nvPr/>
        </p:nvSpPr>
        <p:spPr bwMode="auto">
          <a:xfrm>
            <a:off x="539552" y="908720"/>
            <a:ext cx="8064896" cy="432048"/>
          </a:xfrm>
          <a:prstGeom prst="rect">
            <a:avLst/>
          </a:prstGeom>
          <a:solidFill>
            <a:srgbClr val="0070C0"/>
          </a:solidFill>
          <a:ln>
            <a:noFill/>
          </a:ln>
        </p:spPr>
        <p:txBody>
          <a:bodyPr anchor="ctr"/>
          <a:lstStyle/>
          <a:p>
            <a:pPr algn="ctr" eaLnBrk="1" hangingPunct="1"/>
            <a:r>
              <a:rPr lang="zh-CN" altLang="en-US" sz="2000" dirty="0">
                <a:solidFill>
                  <a:schemeClr val="bg1"/>
                </a:solidFill>
                <a:ea typeface="黑体" pitchFamily="2" charset="-122"/>
              </a:rPr>
              <a:t>网址：</a:t>
            </a:r>
            <a:r>
              <a:rPr lang="en-US" altLang="zh-CN" sz="2000" dirty="0">
                <a:solidFill>
                  <a:schemeClr val="bg1"/>
                </a:solidFill>
                <a:ea typeface="黑体" pitchFamily="2" charset="-122"/>
              </a:rPr>
              <a:t> http://csrankings.org/</a:t>
            </a:r>
            <a:endParaRPr lang="zh-CN" altLang="en-US" sz="2000" dirty="0">
              <a:solidFill>
                <a:schemeClr val="bg1"/>
              </a:solidFill>
              <a:latin typeface="黑体" pitchFamily="2" charset="-122"/>
              <a:ea typeface="黑体" pitchFamily="2" charset="-122"/>
            </a:endParaRPr>
          </a:p>
        </p:txBody>
      </p:sp>
      <p:pic>
        <p:nvPicPr>
          <p:cNvPr id="3" name="图片 2">
            <a:extLst>
              <a:ext uri="{FF2B5EF4-FFF2-40B4-BE49-F238E27FC236}">
                <a16:creationId xmlns:a16="http://schemas.microsoft.com/office/drawing/2014/main" id="{060A72B6-DC11-4E2E-B5C0-DD59163FD008}"/>
              </a:ext>
            </a:extLst>
          </p:cNvPr>
          <p:cNvPicPr>
            <a:picLocks noChangeAspect="1"/>
          </p:cNvPicPr>
          <p:nvPr/>
        </p:nvPicPr>
        <p:blipFill>
          <a:blip r:embed="rId2"/>
          <a:stretch>
            <a:fillRect/>
          </a:stretch>
        </p:blipFill>
        <p:spPr>
          <a:xfrm>
            <a:off x="539552" y="1484784"/>
            <a:ext cx="8036012" cy="5112568"/>
          </a:xfrm>
          <a:prstGeom prst="rect">
            <a:avLst/>
          </a:prstGeom>
        </p:spPr>
      </p:pic>
    </p:spTree>
    <p:extLst>
      <p:ext uri="{BB962C8B-B14F-4D97-AF65-F5344CB8AC3E}">
        <p14:creationId xmlns:p14="http://schemas.microsoft.com/office/powerpoint/2010/main" val="292106558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CCF A</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类文献的优势</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经典图灵奖的贡献</a:t>
            </a:r>
            <a:endParaRPr lang="en-US" altLang="zh-CN" sz="2800" dirty="0">
              <a:latin typeface="黑体" panose="02010609060101010101" pitchFamily="49" charset="-122"/>
              <a:ea typeface="黑体" panose="02010609060101010101" pitchFamily="49" charset="-122"/>
            </a:endParaRPr>
          </a:p>
        </p:txBody>
      </p:sp>
      <p:grpSp>
        <p:nvGrpSpPr>
          <p:cNvPr id="4" name="组合 3"/>
          <p:cNvGrpSpPr/>
          <p:nvPr/>
        </p:nvGrpSpPr>
        <p:grpSpPr>
          <a:xfrm>
            <a:off x="1331640" y="2060848"/>
            <a:ext cx="2448272" cy="3528392"/>
            <a:chOff x="1331640" y="2060848"/>
            <a:chExt cx="2448272" cy="3528392"/>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060848"/>
              <a:ext cx="2448272" cy="3062065"/>
            </a:xfrm>
            <a:prstGeom prst="rect">
              <a:avLst/>
            </a:prstGeom>
          </p:spPr>
        </p:pic>
        <p:sp>
          <p:nvSpPr>
            <p:cNvPr id="7" name="TextBox 14"/>
            <p:cNvSpPr txBox="1">
              <a:spLocks noChangeArrowheads="1"/>
            </p:cNvSpPr>
            <p:nvPr/>
          </p:nvSpPr>
          <p:spPr bwMode="auto">
            <a:xfrm>
              <a:off x="1331640" y="5127575"/>
              <a:ext cx="2448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Alan M. Turing</a:t>
              </a:r>
            </a:p>
          </p:txBody>
        </p:sp>
      </p:grpSp>
      <p:grpSp>
        <p:nvGrpSpPr>
          <p:cNvPr id="5" name="组合 4"/>
          <p:cNvGrpSpPr/>
          <p:nvPr/>
        </p:nvGrpSpPr>
        <p:grpSpPr>
          <a:xfrm>
            <a:off x="4822408" y="2348880"/>
            <a:ext cx="3551561" cy="3207261"/>
            <a:chOff x="4822408" y="2348880"/>
            <a:chExt cx="3551561" cy="3207261"/>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408" y="2348880"/>
              <a:ext cx="3551561" cy="2650420"/>
            </a:xfrm>
            <a:prstGeom prst="rect">
              <a:avLst/>
            </a:prstGeom>
          </p:spPr>
        </p:pic>
        <p:sp>
          <p:nvSpPr>
            <p:cNvPr id="8" name="TextBox 14"/>
            <p:cNvSpPr txBox="1">
              <a:spLocks noChangeArrowheads="1"/>
            </p:cNvSpPr>
            <p:nvPr/>
          </p:nvSpPr>
          <p:spPr bwMode="auto">
            <a:xfrm>
              <a:off x="4894416" y="4725144"/>
              <a:ext cx="342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zh-CN" altLang="en-US" sz="2400" dirty="0">
                  <a:latin typeface="黑体" panose="02010609060101010101" pitchFamily="49" charset="-122"/>
                  <a:ea typeface="黑体" panose="02010609060101010101" pitchFamily="49" charset="-122"/>
                </a:rPr>
                <a:t>图灵奖</a:t>
              </a:r>
              <a:endParaRPr lang="en-US" altLang="zh-CN" sz="2400" dirty="0">
                <a:latin typeface="黑体" panose="02010609060101010101" pitchFamily="49" charset="-122"/>
                <a:ea typeface="黑体" panose="02010609060101010101" pitchFamily="49" charset="-122"/>
              </a:endParaRPr>
            </a:p>
            <a:p>
              <a:pPr algn="ctr" eaLnBrk="1" hangingPunct="1">
                <a:spcBef>
                  <a:spcPct val="0"/>
                </a:spcBef>
                <a:buClrTx/>
                <a:buSzTx/>
                <a:buFontTx/>
                <a:buNone/>
              </a:pPr>
              <a:r>
                <a:rPr lang="zh-CN" altLang="en-US" sz="2400" dirty="0">
                  <a:latin typeface="黑体" panose="02010609060101010101" pitchFamily="49" charset="-122"/>
                  <a:ea typeface="黑体" panose="02010609060101010101" pitchFamily="49" charset="-122"/>
                </a:rPr>
                <a:t>计算机领域的诺贝尔奖</a:t>
              </a:r>
              <a:endParaRPr lang="en-US" altLang="zh-CN" sz="2400" dirty="0">
                <a:latin typeface="黑体" panose="02010609060101010101" pitchFamily="49" charset="-122"/>
                <a:ea typeface="黑体" panose="02010609060101010101" pitchFamily="49" charset="-122"/>
              </a:endParaRPr>
            </a:p>
          </p:txBody>
        </p:sp>
      </p:grpSp>
      <p:sp>
        <p:nvSpPr>
          <p:cNvPr id="9" name="矩形 8"/>
          <p:cNvSpPr/>
          <p:nvPr/>
        </p:nvSpPr>
        <p:spPr bwMode="auto">
          <a:xfrm>
            <a:off x="179512" y="5877272"/>
            <a:ext cx="8712968" cy="864096"/>
          </a:xfrm>
          <a:prstGeom prst="rect">
            <a:avLst/>
          </a:prstGeom>
          <a:solidFill>
            <a:srgbClr val="0070C0"/>
          </a:solidFill>
          <a:ln>
            <a:noFill/>
          </a:ln>
        </p:spPr>
        <p:txBody>
          <a:bodyPr anchor="ctr"/>
          <a:lstStyle/>
          <a:p>
            <a:pPr algn="ctr" eaLnBrk="1" hangingPunct="1"/>
            <a:r>
              <a:rPr lang="zh-CN" altLang="en-US" sz="2300" dirty="0">
                <a:solidFill>
                  <a:schemeClr val="bg1"/>
                </a:solidFill>
                <a:ea typeface="黑体" pitchFamily="2" charset="-122"/>
              </a:rPr>
              <a:t>图灵奖自</a:t>
            </a:r>
            <a:r>
              <a:rPr lang="en-US" altLang="zh-CN" sz="2300" dirty="0">
                <a:solidFill>
                  <a:schemeClr val="bg1"/>
                </a:solidFill>
                <a:ea typeface="黑体" pitchFamily="2" charset="-122"/>
              </a:rPr>
              <a:t>1966</a:t>
            </a:r>
            <a:r>
              <a:rPr lang="zh-CN" altLang="en-US" sz="2300" dirty="0">
                <a:solidFill>
                  <a:schemeClr val="bg1"/>
                </a:solidFill>
                <a:ea typeface="黑体" pitchFamily="2" charset="-122"/>
              </a:rPr>
              <a:t>设立以来，至今已有</a:t>
            </a:r>
            <a:r>
              <a:rPr lang="en-US" altLang="zh-CN" sz="2300" dirty="0">
                <a:solidFill>
                  <a:schemeClr val="bg1"/>
                </a:solidFill>
                <a:ea typeface="黑体" pitchFamily="2" charset="-122"/>
              </a:rPr>
              <a:t>70</a:t>
            </a:r>
            <a:r>
              <a:rPr lang="zh-CN" altLang="en-US" sz="2300" dirty="0">
                <a:solidFill>
                  <a:schemeClr val="bg1"/>
                </a:solidFill>
                <a:ea typeface="黑体" pitchFamily="2" charset="-122"/>
              </a:rPr>
              <a:t>位伟大的计算机科学家获奖！</a:t>
            </a:r>
            <a:endParaRPr lang="en-US" altLang="zh-CN" sz="2300" dirty="0">
              <a:solidFill>
                <a:schemeClr val="bg1"/>
              </a:solidFill>
              <a:ea typeface="黑体" pitchFamily="2" charset="-122"/>
            </a:endParaRPr>
          </a:p>
          <a:p>
            <a:pPr algn="ctr" eaLnBrk="1" hangingPunct="1"/>
            <a:r>
              <a:rPr lang="zh-CN" altLang="en-US" sz="2300" dirty="0">
                <a:solidFill>
                  <a:schemeClr val="bg1"/>
                </a:solidFill>
                <a:ea typeface="黑体" pitchFamily="2" charset="-122"/>
              </a:rPr>
              <a:t>今年更是图灵奖设立</a:t>
            </a:r>
            <a:r>
              <a:rPr lang="en-US" altLang="zh-CN" sz="2300" dirty="0">
                <a:solidFill>
                  <a:schemeClr val="bg1"/>
                </a:solidFill>
                <a:ea typeface="黑体" pitchFamily="2" charset="-122"/>
              </a:rPr>
              <a:t>53</a:t>
            </a:r>
            <a:r>
              <a:rPr lang="zh-CN" altLang="en-US" sz="2300" dirty="0">
                <a:solidFill>
                  <a:schemeClr val="bg1"/>
                </a:solidFill>
                <a:ea typeface="黑体" pitchFamily="2" charset="-122"/>
              </a:rPr>
              <a:t>周年！</a:t>
            </a:r>
            <a:endParaRPr lang="zh-CN" altLang="en-US" sz="2300" dirty="0">
              <a:solidFill>
                <a:schemeClr val="bg1"/>
              </a:solidFill>
              <a:latin typeface="黑体" pitchFamily="2" charset="-122"/>
              <a:ea typeface="黑体" pitchFamily="2" charset="-122"/>
            </a:endParaRPr>
          </a:p>
        </p:txBody>
      </p:sp>
      <p:sp>
        <p:nvSpPr>
          <p:cNvPr id="11" name="矩形标注 8"/>
          <p:cNvSpPr>
            <a:spLocks noChangeArrowheads="1"/>
          </p:cNvSpPr>
          <p:nvPr/>
        </p:nvSpPr>
        <p:spPr bwMode="auto">
          <a:xfrm>
            <a:off x="4822408" y="980728"/>
            <a:ext cx="4070072" cy="1584176"/>
          </a:xfrm>
          <a:prstGeom prst="wedgeRectCallout">
            <a:avLst>
              <a:gd name="adj1" fmla="val -17466"/>
              <a:gd name="adj2" fmla="val 65091"/>
            </a:avLst>
          </a:prstGeom>
          <a:solidFill>
            <a:srgbClr val="0070C0"/>
          </a:solidFill>
          <a:ln>
            <a:noFill/>
          </a:ln>
          <a:extLst/>
        </p:spPr>
        <p:txBody>
          <a:bodyPr/>
          <a:lstStyle>
            <a:defPPr>
              <a:defRPr lang="ko-KR"/>
            </a:defPPr>
            <a:lvl1pPr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r>
              <a:rPr lang="en-US" altLang="zh-CN" sz="2400" dirty="0">
                <a:solidFill>
                  <a:schemeClr val="bg1"/>
                </a:solidFill>
                <a:latin typeface="黑体" panose="02010609060101010101" pitchFamily="49" charset="-122"/>
                <a:ea typeface="黑体" panose="02010609060101010101" pitchFamily="49" charset="-122"/>
              </a:rPr>
              <a:t>2014</a:t>
            </a:r>
            <a:r>
              <a:rPr lang="zh-CN" altLang="en-US" sz="2400" dirty="0">
                <a:solidFill>
                  <a:schemeClr val="bg1"/>
                </a:solidFill>
                <a:latin typeface="黑体" panose="02010609060101010101" pitchFamily="49" charset="-122"/>
                <a:ea typeface="黑体" panose="02010609060101010101" pitchFamily="49" charset="-122"/>
              </a:rPr>
              <a:t>年</a:t>
            </a:r>
            <a:r>
              <a:rPr lang="en-US" altLang="zh-CN" sz="2400" dirty="0">
                <a:solidFill>
                  <a:schemeClr val="bg1"/>
                </a:solidFill>
                <a:latin typeface="黑体" panose="02010609060101010101" pitchFamily="49" charset="-122"/>
                <a:ea typeface="黑体" panose="02010609060101010101" pitchFamily="49" charset="-122"/>
              </a:rPr>
              <a:t>11</a:t>
            </a:r>
            <a:r>
              <a:rPr lang="zh-CN" altLang="en-US" sz="2400" dirty="0">
                <a:solidFill>
                  <a:schemeClr val="bg1"/>
                </a:solidFill>
                <a:latin typeface="黑体" panose="02010609060101010101" pitchFamily="49" charset="-122"/>
                <a:ea typeface="黑体" panose="02010609060101010101" pitchFamily="49" charset="-122"/>
              </a:rPr>
              <a:t>月</a:t>
            </a:r>
            <a:r>
              <a:rPr lang="en-US" altLang="zh-CN" sz="2400" dirty="0">
                <a:solidFill>
                  <a:schemeClr val="bg1"/>
                </a:solidFill>
                <a:latin typeface="黑体" panose="02010609060101010101" pitchFamily="49" charset="-122"/>
                <a:ea typeface="黑体" panose="02010609060101010101" pitchFamily="49" charset="-122"/>
              </a:rPr>
              <a:t>13</a:t>
            </a:r>
            <a:r>
              <a:rPr lang="zh-CN" altLang="en-US" sz="2400" dirty="0">
                <a:solidFill>
                  <a:schemeClr val="bg1"/>
                </a:solidFill>
                <a:latin typeface="黑体" panose="02010609060101010101" pitchFamily="49" charset="-122"/>
                <a:ea typeface="黑体" panose="02010609060101010101" pitchFamily="49" charset="-122"/>
              </a:rPr>
              <a:t>日前奖金为</a:t>
            </a:r>
            <a:r>
              <a:rPr lang="en-US" altLang="zh-CN" sz="2400" dirty="0">
                <a:solidFill>
                  <a:schemeClr val="bg1"/>
                </a:solidFill>
                <a:latin typeface="黑体" panose="02010609060101010101" pitchFamily="49" charset="-122"/>
                <a:ea typeface="黑体" panose="02010609060101010101" pitchFamily="49" charset="-122"/>
              </a:rPr>
              <a:t>250,000</a:t>
            </a:r>
            <a:r>
              <a:rPr lang="zh-CN" altLang="en-US" sz="2400" dirty="0">
                <a:solidFill>
                  <a:schemeClr val="bg1"/>
                </a:solidFill>
                <a:latin typeface="黑体" panose="02010609060101010101" pitchFamily="49" charset="-122"/>
                <a:ea typeface="黑体" panose="02010609060101010101" pitchFamily="49" charset="-122"/>
              </a:rPr>
              <a:t>美元。</a:t>
            </a:r>
            <a:r>
              <a:rPr lang="en-US" altLang="zh-CN" sz="2400" dirty="0">
                <a:solidFill>
                  <a:schemeClr val="bg1"/>
                </a:solidFill>
                <a:latin typeface="黑体" panose="02010609060101010101" pitchFamily="49" charset="-122"/>
                <a:ea typeface="黑体" panose="02010609060101010101" pitchFamily="49" charset="-122"/>
              </a:rPr>
              <a:t>Google</a:t>
            </a:r>
            <a:r>
              <a:rPr lang="zh-CN" altLang="en-US" sz="2400" dirty="0">
                <a:solidFill>
                  <a:schemeClr val="bg1"/>
                </a:solidFill>
                <a:latin typeface="黑体" panose="02010609060101010101" pitchFamily="49" charset="-122"/>
                <a:ea typeface="黑体" panose="02010609060101010101" pitchFamily="49" charset="-122"/>
              </a:rPr>
              <a:t>反而将奖金提高到</a:t>
            </a:r>
            <a:r>
              <a:rPr lang="en-US" altLang="zh-CN" sz="2400" dirty="0">
                <a:solidFill>
                  <a:schemeClr val="bg1"/>
                </a:solidFill>
                <a:latin typeface="黑体" panose="02010609060101010101" pitchFamily="49" charset="-122"/>
                <a:ea typeface="黑体" panose="02010609060101010101" pitchFamily="49" charset="-122"/>
              </a:rPr>
              <a:t>1,000,000</a:t>
            </a:r>
            <a:r>
              <a:rPr lang="zh-CN" altLang="en-US" sz="2400" dirty="0">
                <a:solidFill>
                  <a:schemeClr val="bg1"/>
                </a:solidFill>
                <a:latin typeface="黑体" panose="02010609060101010101" pitchFamily="49" charset="-122"/>
                <a:ea typeface="黑体" panose="02010609060101010101" pitchFamily="49" charset="-122"/>
              </a:rPr>
              <a:t>美元，和诺贝尔奖奖金相近。</a:t>
            </a:r>
          </a:p>
        </p:txBody>
      </p:sp>
    </p:spTree>
    <p:extLst>
      <p:ext uri="{BB962C8B-B14F-4D97-AF65-F5344CB8AC3E}">
        <p14:creationId xmlns:p14="http://schemas.microsoft.com/office/powerpoint/2010/main" val="28662585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深度优先搜索</a:t>
            </a:r>
            <a:r>
              <a:rPr lang="en-US" altLang="zh-CN" sz="4800" dirty="0">
                <a:latin typeface="黑体" panose="02010609060101010101" pitchFamily="49" charset="-122"/>
                <a:ea typeface="黑体" panose="02010609060101010101" pitchFamily="49" charset="-122"/>
              </a:rPr>
              <a:t>(DFS)</a:t>
            </a: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深度优先</a:t>
            </a: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 vs. </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广度优先</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4" name="组合 3"/>
          <p:cNvGrpSpPr/>
          <p:nvPr/>
        </p:nvGrpSpPr>
        <p:grpSpPr>
          <a:xfrm>
            <a:off x="461640" y="1998263"/>
            <a:ext cx="4513884" cy="3404570"/>
            <a:chOff x="461640" y="1998263"/>
            <a:chExt cx="4513884" cy="340457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7623"/>
            <a:stretch/>
          </p:blipFill>
          <p:spPr>
            <a:xfrm>
              <a:off x="461640" y="1998263"/>
              <a:ext cx="4513884" cy="2942905"/>
            </a:xfrm>
            <a:prstGeom prst="rect">
              <a:avLst/>
            </a:prstGeom>
          </p:spPr>
        </p:pic>
        <p:sp>
          <p:nvSpPr>
            <p:cNvPr id="7" name="TextBox 14"/>
            <p:cNvSpPr txBox="1">
              <a:spLocks noChangeArrowheads="1"/>
            </p:cNvSpPr>
            <p:nvPr/>
          </p:nvSpPr>
          <p:spPr bwMode="auto">
            <a:xfrm>
              <a:off x="539552" y="4941168"/>
              <a:ext cx="4435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zh-CN" altLang="en-US" sz="2400" dirty="0">
                  <a:latin typeface="黑体" panose="02010609060101010101" pitchFamily="49" charset="-122"/>
                  <a:ea typeface="黑体" panose="02010609060101010101" pitchFamily="49" charset="-122"/>
                </a:rPr>
                <a:t>广度优先搜索</a:t>
              </a:r>
              <a:endParaRPr lang="en-US" altLang="zh-CN" sz="2400" dirty="0">
                <a:latin typeface="黑体" panose="02010609060101010101" pitchFamily="49" charset="-122"/>
                <a:ea typeface="黑体" panose="02010609060101010101" pitchFamily="49" charset="-122"/>
              </a:endParaRPr>
            </a:p>
          </p:txBody>
        </p:sp>
      </p:grpSp>
      <p:grpSp>
        <p:nvGrpSpPr>
          <p:cNvPr id="5" name="组合 4"/>
          <p:cNvGrpSpPr/>
          <p:nvPr/>
        </p:nvGrpSpPr>
        <p:grpSpPr>
          <a:xfrm>
            <a:off x="5436096" y="2011439"/>
            <a:ext cx="3096344" cy="3391394"/>
            <a:chOff x="5436096" y="2011439"/>
            <a:chExt cx="3096344" cy="3391394"/>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4452" r="6524"/>
            <a:stretch/>
          </p:blipFill>
          <p:spPr>
            <a:xfrm>
              <a:off x="5436096" y="2011439"/>
              <a:ext cx="3096344" cy="2929729"/>
            </a:xfrm>
            <a:prstGeom prst="rect">
              <a:avLst/>
            </a:prstGeom>
          </p:spPr>
        </p:pic>
        <p:sp>
          <p:nvSpPr>
            <p:cNvPr id="8" name="TextBox 14"/>
            <p:cNvSpPr txBox="1">
              <a:spLocks noChangeArrowheads="1"/>
            </p:cNvSpPr>
            <p:nvPr/>
          </p:nvSpPr>
          <p:spPr bwMode="auto">
            <a:xfrm>
              <a:off x="5436096" y="4941168"/>
              <a:ext cx="3096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zh-CN" altLang="en-US" sz="2400" dirty="0">
                  <a:latin typeface="黑体" panose="02010609060101010101" pitchFamily="49" charset="-122"/>
                  <a:ea typeface="黑体" panose="02010609060101010101" pitchFamily="49" charset="-122"/>
                </a:rPr>
                <a:t>深度优先搜索</a:t>
              </a:r>
              <a:endParaRPr lang="en-US" altLang="zh-CN" sz="2400" dirty="0">
                <a:latin typeface="黑体" panose="02010609060101010101" pitchFamily="49" charset="-122"/>
                <a:ea typeface="黑体" panose="02010609060101010101" pitchFamily="49" charset="-122"/>
              </a:endParaRPr>
            </a:p>
          </p:txBody>
        </p:sp>
      </p:grpSp>
      <p:sp>
        <p:nvSpPr>
          <p:cNvPr id="10" name="矩形 9"/>
          <p:cNvSpPr/>
          <p:nvPr/>
        </p:nvSpPr>
        <p:spPr bwMode="auto">
          <a:xfrm>
            <a:off x="179512" y="5949280"/>
            <a:ext cx="8712968" cy="792088"/>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Robert </a:t>
            </a:r>
            <a:r>
              <a:rPr lang="en-US" altLang="zh-CN" sz="2000" dirty="0" err="1">
                <a:solidFill>
                  <a:schemeClr val="bg1"/>
                </a:solidFill>
                <a:ea typeface="黑体" pitchFamily="2" charset="-122"/>
              </a:rPr>
              <a:t>Tarjan</a:t>
            </a:r>
            <a:r>
              <a:rPr lang="en-US" altLang="zh-CN" sz="2000" dirty="0">
                <a:solidFill>
                  <a:schemeClr val="bg1"/>
                </a:solidFill>
                <a:ea typeface="黑体" pitchFamily="2" charset="-122"/>
              </a:rPr>
              <a:t>. Depth-First Search and Linear Graph Algorithms. SIAM Journal on Computing 1(2), 146-160, 1972. (CCF A</a:t>
            </a:r>
            <a:r>
              <a:rPr lang="zh-CN" altLang="en-US" sz="2000" dirty="0">
                <a:solidFill>
                  <a:schemeClr val="bg1"/>
                </a:solidFill>
                <a:ea typeface="黑体" pitchFamily="2" charset="-122"/>
              </a:rPr>
              <a:t>类期刊</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28749044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深度优先搜索</a:t>
            </a:r>
            <a:r>
              <a:rPr lang="en-US" altLang="zh-CN" sz="4800" dirty="0">
                <a:latin typeface="黑体" panose="02010609060101010101" pitchFamily="49" charset="-122"/>
                <a:ea typeface="黑体" panose="02010609060101010101" pitchFamily="49" charset="-122"/>
              </a:rPr>
              <a:t>(DFS)</a:t>
            </a:r>
          </a:p>
        </p:txBody>
      </p:sp>
      <p:sp>
        <p:nvSpPr>
          <p:cNvPr id="6" name="Content Placeholder 2"/>
          <p:cNvSpPr>
            <a:spLocks noGrp="1"/>
          </p:cNvSpPr>
          <p:nvPr>
            <p:ph sz="quarter" idx="1"/>
          </p:nvPr>
        </p:nvSpPr>
        <p:spPr>
          <a:xfrm>
            <a:off x="446088" y="836613"/>
            <a:ext cx="4845992" cy="2447925"/>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Robert </a:t>
            </a:r>
            <a:r>
              <a:rPr lang="en-US" altLang="zh-CN" sz="3200" b="1" kern="1200" dirty="0" err="1">
                <a:latin typeface="黑体" panose="02010609060101010101" pitchFamily="49" charset="-122"/>
                <a:ea typeface="黑体" panose="02010609060101010101" pitchFamily="49" charset="-122"/>
                <a:cs typeface="Times New Roman" panose="02020603050405020304" pitchFamily="18" charset="0"/>
              </a:rPr>
              <a:t>Tarjan</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1986</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年与</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Prof. John Hopcroft</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由于在算法与数据结构的设计分析上的卓越贡献获得图灵奖。</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他发现了解决最近公共祖先（</a:t>
            </a:r>
            <a:r>
              <a:rPr lang="en-US" altLang="zh-CN" sz="2800" dirty="0">
                <a:latin typeface="黑体" panose="02010609060101010101" pitchFamily="49" charset="-122"/>
                <a:ea typeface="黑体" panose="02010609060101010101" pitchFamily="49" charset="-122"/>
              </a:rPr>
              <a:t>LCA</a:t>
            </a:r>
            <a:r>
              <a:rPr lang="zh-CN" altLang="en-US" sz="2800" dirty="0">
                <a:latin typeface="黑体" panose="02010609060101010101" pitchFamily="49" charset="-122"/>
                <a:ea typeface="黑体" panose="02010609060101010101" pitchFamily="49" charset="-122"/>
              </a:rPr>
              <a:t>）问题、强连通分量问题、双连通分量问题的高效算法，设计斐波那契堆、伸展树等经典数据结构。</a:t>
            </a:r>
            <a:endParaRPr lang="en-US" altLang="zh-CN" sz="2800" dirty="0">
              <a:latin typeface="黑体" panose="02010609060101010101" pitchFamily="49" charset="-122"/>
              <a:ea typeface="黑体" panose="02010609060101010101" pitchFamily="49" charset="-122"/>
            </a:endParaRPr>
          </a:p>
          <a:p>
            <a:pPr marL="349250" lvl="1" indent="0" algn="just" defTabSz="1030288">
              <a:lnSpc>
                <a:spcPct val="95000"/>
              </a:lnSpc>
              <a:spcBef>
                <a:spcPct val="25000"/>
              </a:spcBef>
              <a:spcAft>
                <a:spcPct val="10000"/>
              </a:spcAft>
              <a:buClrTx/>
              <a:buSzPct val="60000"/>
              <a:buNone/>
              <a:defRPr/>
            </a:pPr>
            <a:endParaRPr lang="en-US" altLang="zh-CN" sz="2800" dirty="0">
              <a:latin typeface="黑体" panose="02010609060101010101" pitchFamily="49" charset="-122"/>
              <a:ea typeface="黑体" panose="02010609060101010101" pitchFamily="49" charset="-122"/>
            </a:endParaRPr>
          </a:p>
        </p:txBody>
      </p:sp>
      <p:sp>
        <p:nvSpPr>
          <p:cNvPr id="7" name="矩形 6"/>
          <p:cNvSpPr/>
          <p:nvPr/>
        </p:nvSpPr>
        <p:spPr bwMode="auto">
          <a:xfrm>
            <a:off x="179512" y="5949280"/>
            <a:ext cx="8712968" cy="792088"/>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Robert </a:t>
            </a:r>
            <a:r>
              <a:rPr lang="en-US" altLang="zh-CN" sz="2000" dirty="0" err="1">
                <a:solidFill>
                  <a:schemeClr val="bg1"/>
                </a:solidFill>
                <a:ea typeface="黑体" pitchFamily="2" charset="-122"/>
              </a:rPr>
              <a:t>Tarjan</a:t>
            </a:r>
            <a:r>
              <a:rPr lang="en-US" altLang="zh-CN" sz="2000" dirty="0">
                <a:solidFill>
                  <a:schemeClr val="bg1"/>
                </a:solidFill>
                <a:ea typeface="黑体" pitchFamily="2" charset="-122"/>
              </a:rPr>
              <a:t>. Depth-First Search and Linear Graph Algorithms. SIAM Journal on Computing 1(2), 146-160, 1972. (CCF A</a:t>
            </a:r>
            <a:r>
              <a:rPr lang="zh-CN" altLang="en-US" sz="2000" dirty="0">
                <a:solidFill>
                  <a:schemeClr val="bg1"/>
                </a:solidFill>
                <a:ea typeface="黑体" pitchFamily="2" charset="-122"/>
              </a:rPr>
              <a:t>类期刊</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grpSp>
        <p:nvGrpSpPr>
          <p:cNvPr id="4" name="组合 3"/>
          <p:cNvGrpSpPr/>
          <p:nvPr/>
        </p:nvGrpSpPr>
        <p:grpSpPr>
          <a:xfrm>
            <a:off x="7104063" y="936625"/>
            <a:ext cx="1582738" cy="3205302"/>
            <a:chOff x="7104063" y="936625"/>
            <a:chExt cx="1582738" cy="3205302"/>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063" y="936625"/>
              <a:ext cx="1571625" cy="2347913"/>
            </a:xfrm>
            <a:prstGeom prst="rect">
              <a:avLst/>
            </a:prstGeom>
          </p:spPr>
        </p:pic>
        <p:sp>
          <p:nvSpPr>
            <p:cNvPr id="8" name="TextBox 14"/>
            <p:cNvSpPr txBox="1">
              <a:spLocks noChangeArrowheads="1"/>
            </p:cNvSpPr>
            <p:nvPr/>
          </p:nvSpPr>
          <p:spPr bwMode="auto">
            <a:xfrm>
              <a:off x="7104063" y="3310930"/>
              <a:ext cx="15827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Robert </a:t>
              </a:r>
              <a:r>
                <a:rPr lang="en-US" altLang="zh-CN" sz="2400" dirty="0" err="1">
                  <a:latin typeface="黑体" panose="02010609060101010101" pitchFamily="49" charset="-122"/>
                  <a:ea typeface="黑体" panose="02010609060101010101" pitchFamily="49" charset="-122"/>
                </a:rPr>
                <a:t>Tarjan</a:t>
              </a:r>
              <a:endParaRPr lang="en-US" altLang="zh-CN" sz="2400" dirty="0">
                <a:latin typeface="黑体" panose="02010609060101010101" pitchFamily="49" charset="-122"/>
                <a:ea typeface="黑体" panose="02010609060101010101" pitchFamily="49" charset="-122"/>
              </a:endParaRPr>
            </a:p>
          </p:txBody>
        </p:sp>
      </p:grpSp>
      <p:grpSp>
        <p:nvGrpSpPr>
          <p:cNvPr id="5" name="组合 4"/>
          <p:cNvGrpSpPr/>
          <p:nvPr/>
        </p:nvGrpSpPr>
        <p:grpSpPr>
          <a:xfrm>
            <a:off x="5485917" y="931217"/>
            <a:ext cx="1606363" cy="3217863"/>
            <a:chOff x="5485917" y="931217"/>
            <a:chExt cx="1606363" cy="3217863"/>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917" y="931217"/>
              <a:ext cx="1606363" cy="2353321"/>
            </a:xfrm>
            <a:prstGeom prst="rect">
              <a:avLst/>
            </a:prstGeom>
          </p:spPr>
        </p:pic>
        <p:sp>
          <p:nvSpPr>
            <p:cNvPr id="9" name="TextBox 14"/>
            <p:cNvSpPr txBox="1">
              <a:spLocks noChangeArrowheads="1"/>
            </p:cNvSpPr>
            <p:nvPr/>
          </p:nvSpPr>
          <p:spPr bwMode="auto">
            <a:xfrm>
              <a:off x="5509542" y="3318083"/>
              <a:ext cx="15827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John Hopcroft</a:t>
              </a:r>
            </a:p>
          </p:txBody>
        </p:sp>
      </p:grpSp>
    </p:spTree>
    <p:extLst>
      <p:ext uri="{BB962C8B-B14F-4D97-AF65-F5344CB8AC3E}">
        <p14:creationId xmlns:p14="http://schemas.microsoft.com/office/powerpoint/2010/main" val="10723290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事务处理</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419792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典型应用</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en-US" altLang="zh-CN" sz="2800" dirty="0">
                <a:latin typeface="黑体" panose="02010609060101010101" pitchFamily="49" charset="-122"/>
                <a:ea typeface="黑体" panose="02010609060101010101" pitchFamily="49" charset="-122"/>
              </a:rPr>
              <a:t>ATM</a:t>
            </a:r>
            <a:r>
              <a:rPr lang="zh-CN" altLang="en-US" sz="2800" dirty="0">
                <a:latin typeface="黑体" panose="02010609060101010101" pitchFamily="49" charset="-122"/>
                <a:ea typeface="黑体" panose="02010609060101010101" pitchFamily="49" charset="-122"/>
              </a:rPr>
              <a:t>机</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银行金融领域交易</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endParaRPr lang="zh-CN" altLang="en-US" sz="3600" dirty="0">
              <a:latin typeface="黑体" panose="02010609060101010101" pitchFamily="49" charset="-122"/>
              <a:ea typeface="黑体" panose="02010609060101010101" pitchFamily="49" charset="-122"/>
            </a:endParaRPr>
          </a:p>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事务处理四要素</a:t>
            </a: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(ACID):</a:t>
            </a:r>
          </a:p>
          <a:p>
            <a:pPr marL="735013" lvl="1" indent="-385763" algn="just" defTabSz="1030288">
              <a:spcBef>
                <a:spcPts val="200"/>
              </a:spcBef>
              <a:spcAft>
                <a:spcPts val="0"/>
              </a:spcAft>
              <a:buClrTx/>
              <a:buSzPct val="60000"/>
              <a:defRPr/>
            </a:pPr>
            <a:r>
              <a:rPr lang="zh-CN" altLang="en-US" sz="2400" dirty="0">
                <a:latin typeface="黑体" panose="02010609060101010101" pitchFamily="49" charset="-122"/>
                <a:ea typeface="黑体" panose="02010609060101010101" pitchFamily="49" charset="-122"/>
              </a:rPr>
              <a:t>原子性</a:t>
            </a:r>
            <a:r>
              <a:rPr lang="en-US" altLang="zh-CN" sz="2400" dirty="0">
                <a:latin typeface="黑体" panose="02010609060101010101" pitchFamily="49" charset="-122"/>
                <a:ea typeface="黑体" panose="02010609060101010101" pitchFamily="49" charset="-122"/>
              </a:rPr>
              <a:t>(Atomicity )</a:t>
            </a:r>
          </a:p>
          <a:p>
            <a:pPr marL="735013" lvl="1" indent="-385763" algn="just" defTabSz="1030288">
              <a:spcBef>
                <a:spcPts val="200"/>
              </a:spcBef>
              <a:spcAft>
                <a:spcPts val="0"/>
              </a:spcAft>
              <a:buClrTx/>
              <a:buSzPct val="60000"/>
              <a:defRPr/>
            </a:pPr>
            <a:r>
              <a:rPr lang="zh-CN" altLang="en-US" sz="2400" dirty="0">
                <a:latin typeface="黑体" panose="02010609060101010101" pitchFamily="49" charset="-122"/>
                <a:ea typeface="黑体" panose="02010609060101010101" pitchFamily="49" charset="-122"/>
              </a:rPr>
              <a:t>一致性</a:t>
            </a:r>
            <a:r>
              <a:rPr lang="en-US" altLang="zh-CN" sz="2400" dirty="0">
                <a:latin typeface="黑体" panose="02010609060101010101" pitchFamily="49" charset="-122"/>
                <a:ea typeface="黑体" panose="02010609060101010101" pitchFamily="49" charset="-122"/>
              </a:rPr>
              <a:t>(Consistency)</a:t>
            </a:r>
          </a:p>
          <a:p>
            <a:pPr marL="735013" lvl="1" indent="-385763" algn="just" defTabSz="1030288">
              <a:spcBef>
                <a:spcPts val="200"/>
              </a:spcBef>
              <a:spcAft>
                <a:spcPts val="0"/>
              </a:spcAft>
              <a:buClrTx/>
              <a:buSzPct val="60000"/>
              <a:defRPr/>
            </a:pPr>
            <a:r>
              <a:rPr lang="zh-CN" altLang="en-US" sz="2400" dirty="0">
                <a:latin typeface="黑体" panose="02010609060101010101" pitchFamily="49" charset="-122"/>
                <a:ea typeface="黑体" panose="02010609060101010101" pitchFamily="49" charset="-122"/>
              </a:rPr>
              <a:t>隔离性</a:t>
            </a:r>
            <a:r>
              <a:rPr lang="en-US" altLang="zh-CN" sz="2400" dirty="0">
                <a:latin typeface="黑体" panose="02010609060101010101" pitchFamily="49" charset="-122"/>
                <a:ea typeface="黑体" panose="02010609060101010101" pitchFamily="49" charset="-122"/>
              </a:rPr>
              <a:t>(Isolation)</a:t>
            </a:r>
          </a:p>
          <a:p>
            <a:pPr marL="735013" lvl="1" indent="-385763" algn="just" defTabSz="1030288">
              <a:spcBef>
                <a:spcPts val="200"/>
              </a:spcBef>
              <a:spcAft>
                <a:spcPts val="0"/>
              </a:spcAft>
              <a:buClrTx/>
              <a:buSzPct val="60000"/>
              <a:defRPr/>
            </a:pPr>
            <a:r>
              <a:rPr lang="zh-CN" altLang="en-US" sz="2400" dirty="0">
                <a:latin typeface="黑体" panose="02010609060101010101" pitchFamily="49" charset="-122"/>
                <a:ea typeface="黑体" panose="02010609060101010101" pitchFamily="49" charset="-122"/>
              </a:rPr>
              <a:t>持久性</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Durabilily</a:t>
            </a:r>
            <a:r>
              <a:rPr lang="en-US" altLang="zh-CN" sz="2400" dirty="0">
                <a:latin typeface="黑体" panose="02010609060101010101" pitchFamily="49" charset="-122"/>
                <a:ea typeface="黑体" panose="02010609060101010101" pitchFamily="49" charset="-122"/>
              </a:rPr>
              <a:t>)</a:t>
            </a:r>
          </a:p>
        </p:txBody>
      </p:sp>
      <p:sp>
        <p:nvSpPr>
          <p:cNvPr id="7" name="矩形 6"/>
          <p:cNvSpPr/>
          <p:nvPr/>
        </p:nvSpPr>
        <p:spPr bwMode="auto">
          <a:xfrm>
            <a:off x="179512" y="6161641"/>
            <a:ext cx="8712968" cy="651735"/>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a:t>
            </a:r>
          </a:p>
          <a:p>
            <a:pPr algn="ctr" eaLnBrk="1" hangingPunct="1"/>
            <a:r>
              <a:rPr lang="en-US" altLang="zh-CN" sz="2000" dirty="0">
                <a:solidFill>
                  <a:schemeClr val="bg1"/>
                </a:solidFill>
                <a:ea typeface="黑体" pitchFamily="2" charset="-122"/>
              </a:rPr>
              <a:t>In VLDB, Pages 144-154, 1981 . (CCF A</a:t>
            </a:r>
            <a:r>
              <a:rPr lang="zh-CN" altLang="en-US" sz="2000" dirty="0">
                <a:solidFill>
                  <a:schemeClr val="bg1"/>
                </a:solidFill>
                <a:ea typeface="黑体" pitchFamily="2" charset="-122"/>
              </a:rPr>
              <a:t>类会议</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grpSp>
        <p:nvGrpSpPr>
          <p:cNvPr id="4" name="组合 3"/>
          <p:cNvGrpSpPr/>
          <p:nvPr/>
        </p:nvGrpSpPr>
        <p:grpSpPr>
          <a:xfrm>
            <a:off x="4863572" y="990228"/>
            <a:ext cx="3812116" cy="4743028"/>
            <a:chOff x="4863572" y="990228"/>
            <a:chExt cx="3812116" cy="4743028"/>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572" y="990228"/>
              <a:ext cx="3812116" cy="289089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572" y="3869131"/>
              <a:ext cx="3812116" cy="1864125"/>
            </a:xfrm>
            <a:prstGeom prst="rect">
              <a:avLst/>
            </a:prstGeom>
          </p:spPr>
        </p:pic>
      </p:grpSp>
    </p:spTree>
    <p:extLst>
      <p:ext uri="{BB962C8B-B14F-4D97-AF65-F5344CB8AC3E}">
        <p14:creationId xmlns:p14="http://schemas.microsoft.com/office/powerpoint/2010/main" val="29083136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bwMode="auto">
          <a:xfrm>
            <a:off x="446088" y="404664"/>
            <a:ext cx="5350048"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85763" indent="-385763" algn="just" defTabSz="1030288">
              <a:lnSpc>
                <a:spcPct val="95000"/>
              </a:lnSpc>
              <a:spcBef>
                <a:spcPct val="25000"/>
              </a:spcBef>
              <a:spcAft>
                <a:spcPct val="10000"/>
              </a:spcAft>
              <a:buClrTx/>
              <a:buSzPct val="60000"/>
              <a:defRPr/>
            </a:pPr>
            <a:r>
              <a:rPr lang="en-US" altLang="zh-CN" sz="3200" b="1"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James Nicholas "Jim" Gray</a:t>
            </a:r>
          </a:p>
          <a:p>
            <a:pPr marL="735013" lvl="1" indent="-385763" algn="just" defTabSz="1030288">
              <a:lnSpc>
                <a:spcPct val="95000"/>
              </a:lnSpc>
              <a:spcBef>
                <a:spcPct val="25000"/>
              </a:spcBef>
              <a:spcAft>
                <a:spcPct val="10000"/>
              </a:spcAft>
              <a:buClrTx/>
              <a:buSzPct val="60000"/>
              <a:defRPr/>
            </a:pPr>
            <a:r>
              <a:rPr lang="zh-CN" altLang="en-US"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由于在数据库系统于事务处理领域的卓越贡献，</a:t>
            </a:r>
            <a:r>
              <a:rPr lang="en-US" altLang="zh-CN"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1998</a:t>
            </a:r>
            <a:r>
              <a:rPr lang="zh-CN" altLang="en-US"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年获得图灵奖。</a:t>
            </a:r>
            <a:endParaRPr lang="en-US" altLang="zh-CN"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b="0" kern="0" dirty="0">
                <a:latin typeface="黑体" panose="02010609060101010101" pitchFamily="49" charset="-122"/>
                <a:ea typeface="黑体" panose="02010609060101010101" pitchFamily="49" charset="-122"/>
              </a:rPr>
              <a:t>微软公司为其建造</a:t>
            </a:r>
            <a:r>
              <a:rPr lang="en-US" altLang="zh-CN" sz="2800" b="0" kern="0" dirty="0">
                <a:latin typeface="黑体" panose="02010609060101010101" pitchFamily="49" charset="-122"/>
                <a:ea typeface="黑体" panose="02010609060101010101" pitchFamily="49" charset="-122"/>
              </a:rPr>
              <a:t>Redmond</a:t>
            </a:r>
            <a:r>
              <a:rPr lang="zh-CN" altLang="en-US" sz="2800" b="0" kern="0" dirty="0">
                <a:latin typeface="黑体" panose="02010609060101010101" pitchFamily="49" charset="-122"/>
                <a:ea typeface="黑体" panose="02010609060101010101" pitchFamily="49" charset="-122"/>
              </a:rPr>
              <a:t>研究院，</a:t>
            </a:r>
            <a:r>
              <a:rPr lang="en-US" altLang="zh-CN" sz="2800" b="0" kern="0" dirty="0">
                <a:latin typeface="黑体" panose="02010609060101010101" pitchFamily="49" charset="-122"/>
                <a:ea typeface="黑体" panose="02010609060101010101" pitchFamily="49" charset="-122"/>
              </a:rPr>
              <a:t>1995</a:t>
            </a:r>
            <a:r>
              <a:rPr lang="zh-CN" altLang="en-US" sz="2800" b="0" kern="0" dirty="0">
                <a:latin typeface="黑体" panose="02010609060101010101" pitchFamily="49" charset="-122"/>
                <a:ea typeface="黑体" panose="02010609060101010101" pitchFamily="49" charset="-122"/>
              </a:rPr>
              <a:t>年加入微软。</a:t>
            </a:r>
            <a:endParaRPr lang="en-US" altLang="zh-CN" sz="2800" b="0" kern="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en-US" altLang="zh-CN" sz="2800" b="0" kern="0" dirty="0">
                <a:latin typeface="黑体" panose="02010609060101010101" pitchFamily="49" charset="-122"/>
                <a:ea typeface="黑体" panose="02010609060101010101" pitchFamily="49" charset="-122"/>
              </a:rPr>
              <a:t>2007</a:t>
            </a:r>
            <a:r>
              <a:rPr lang="zh-CN" altLang="en-US" sz="2800" b="0" kern="0" dirty="0">
                <a:latin typeface="黑体" panose="02010609060101010101" pitchFamily="49" charset="-122"/>
                <a:ea typeface="黑体" panose="02010609060101010101" pitchFamily="49" charset="-122"/>
              </a:rPr>
              <a:t>年，他独自航向法拉伦岛，打算撒散母亲的骨灰，</a:t>
            </a:r>
            <a:r>
              <a:rPr lang="en-US" altLang="zh-CN" sz="2800" b="0" kern="0" dirty="0">
                <a:latin typeface="黑体" panose="02010609060101010101" pitchFamily="49" charset="-122"/>
                <a:ea typeface="黑体" panose="02010609060101010101" pitchFamily="49" charset="-122"/>
              </a:rPr>
              <a:t>1</a:t>
            </a:r>
            <a:r>
              <a:rPr lang="zh-CN" altLang="en-US" sz="2800" b="0" kern="0" dirty="0">
                <a:latin typeface="黑体" panose="02010609060101010101" pitchFamily="49" charset="-122"/>
                <a:ea typeface="黑体" panose="02010609060101010101" pitchFamily="49" charset="-122"/>
              </a:rPr>
              <a:t>月</a:t>
            </a:r>
            <a:r>
              <a:rPr lang="en-US" altLang="zh-CN" sz="2800" b="0" kern="0" dirty="0">
                <a:latin typeface="黑体" panose="02010609060101010101" pitchFamily="49" charset="-122"/>
                <a:ea typeface="黑体" panose="02010609060101010101" pitchFamily="49" charset="-122"/>
              </a:rPr>
              <a:t>28</a:t>
            </a:r>
            <a:r>
              <a:rPr lang="zh-CN" altLang="en-US" sz="2800" b="0" kern="0" dirty="0">
                <a:latin typeface="黑体" panose="02010609060101010101" pitchFamily="49" charset="-122"/>
                <a:ea typeface="黑体" panose="02010609060101010101" pitchFamily="49" charset="-122"/>
              </a:rPr>
              <a:t>日，他的船失踪。</a:t>
            </a:r>
            <a:r>
              <a:rPr lang="en-US" altLang="zh-CN" sz="2800" b="0" kern="0" dirty="0">
                <a:latin typeface="黑体" panose="02010609060101010101" pitchFamily="49" charset="-122"/>
                <a:ea typeface="黑体" panose="02010609060101010101" pitchFamily="49" charset="-122"/>
              </a:rPr>
              <a:t>2012</a:t>
            </a:r>
            <a:r>
              <a:rPr lang="zh-CN" altLang="en-US" sz="2800" b="0" kern="0" dirty="0">
                <a:latin typeface="黑体" panose="02010609060101010101" pitchFamily="49" charset="-122"/>
                <a:ea typeface="黑体" panose="02010609060101010101" pitchFamily="49" charset="-122"/>
              </a:rPr>
              <a:t>年，他在法律意义上被认定已经死亡。</a:t>
            </a:r>
            <a:endParaRPr lang="en-US" altLang="zh-CN" sz="2800" b="0" kern="0" dirty="0">
              <a:latin typeface="黑体" panose="02010609060101010101" pitchFamily="49" charset="-122"/>
              <a:ea typeface="黑体" panose="02010609060101010101" pitchFamily="49" charset="-122"/>
            </a:endParaRPr>
          </a:p>
        </p:txBody>
      </p:sp>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事务处理</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5782096" cy="2016323"/>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James Nicholas "Jim" Gray</a:t>
            </a: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由于在数据库系统于事务处理领域的卓越贡献，</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1998</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年获得图灵奖。</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TextBox 14"/>
          <p:cNvSpPr txBox="1">
            <a:spLocks noChangeArrowheads="1"/>
          </p:cNvSpPr>
          <p:nvPr/>
        </p:nvSpPr>
        <p:spPr bwMode="auto">
          <a:xfrm>
            <a:off x="7092280" y="3284984"/>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936625"/>
            <a:ext cx="1401739" cy="2347913"/>
          </a:xfrm>
          <a:prstGeom prst="rect">
            <a:avLst/>
          </a:prstGeom>
        </p:spPr>
      </p:pic>
      <p:sp>
        <p:nvSpPr>
          <p:cNvPr id="13" name="矩形 12"/>
          <p:cNvSpPr/>
          <p:nvPr/>
        </p:nvSpPr>
        <p:spPr bwMode="auto">
          <a:xfrm>
            <a:off x="179512" y="6161641"/>
            <a:ext cx="8712968" cy="651735"/>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a:t>
            </a:r>
          </a:p>
          <a:p>
            <a:pPr algn="ctr" eaLnBrk="1" hangingPunct="1"/>
            <a:r>
              <a:rPr lang="en-US" altLang="zh-CN" sz="2000" dirty="0">
                <a:solidFill>
                  <a:schemeClr val="bg1"/>
                </a:solidFill>
                <a:ea typeface="黑体" pitchFamily="2" charset="-122"/>
              </a:rPr>
              <a:t>In VLDB, Pages 144-154, 1981 . (CCF A</a:t>
            </a:r>
            <a:r>
              <a:rPr lang="zh-CN" altLang="en-US" sz="2000" dirty="0">
                <a:solidFill>
                  <a:schemeClr val="bg1"/>
                </a:solidFill>
                <a:ea typeface="黑体" pitchFamily="2" charset="-122"/>
              </a:rPr>
              <a:t>类会议</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grpSp>
        <p:nvGrpSpPr>
          <p:cNvPr id="14" name="组合 13"/>
          <p:cNvGrpSpPr/>
          <p:nvPr/>
        </p:nvGrpSpPr>
        <p:grpSpPr>
          <a:xfrm>
            <a:off x="5935168" y="3868330"/>
            <a:ext cx="2702867" cy="2008942"/>
            <a:chOff x="5935168" y="3868330"/>
            <a:chExt cx="2702867" cy="2008942"/>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180" y="3868330"/>
              <a:ext cx="1404855" cy="2008942"/>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168" y="3868330"/>
              <a:ext cx="1301128" cy="2008942"/>
            </a:xfrm>
            <a:prstGeom prst="rect">
              <a:avLst/>
            </a:prstGeom>
          </p:spPr>
        </p:pic>
      </p:grpSp>
    </p:spTree>
    <p:extLst>
      <p:ext uri="{BB962C8B-B14F-4D97-AF65-F5344CB8AC3E}">
        <p14:creationId xmlns:p14="http://schemas.microsoft.com/office/powerpoint/2010/main" val="101131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lgn="ctr" eaLnBrk="1" hangingPunct="1"/>
            <a:r>
              <a:rPr lang="zh-CN" altLang="en-US" sz="4800" b="1" dirty="0">
                <a:latin typeface="黑体" panose="02010609060101010101" pitchFamily="49" charset="-122"/>
                <a:ea typeface="黑体" panose="02010609060101010101" pitchFamily="49" charset="-122"/>
              </a:rPr>
              <a:t>课程提纲</a:t>
            </a:r>
            <a:endParaRPr lang="en-US" altLang="zh-CN" sz="4800" b="1" dirty="0">
              <a:latin typeface="黑体" panose="02010609060101010101" pitchFamily="49" charset="-122"/>
              <a:ea typeface="黑体" panose="02010609060101010101" pitchFamily="49" charset="-122"/>
            </a:endParaRPr>
          </a:p>
        </p:txBody>
      </p:sp>
      <p:sp>
        <p:nvSpPr>
          <p:cNvPr id="5" name="Rectangle 3"/>
          <p:cNvSpPr txBox="1">
            <a:spLocks noChangeArrowheads="1"/>
          </p:cNvSpPr>
          <p:nvPr/>
        </p:nvSpPr>
        <p:spPr bwMode="auto">
          <a:xfrm>
            <a:off x="228600" y="884138"/>
            <a:ext cx="86248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539750" indent="-385763" defTabSz="1030288">
              <a:defRPr sz="3200">
                <a:solidFill>
                  <a:schemeClr val="accent2"/>
                </a:solidFill>
                <a:latin typeface="Algerian" panose="04020705040A02060702" pitchFamily="82" charset="0"/>
                <a:ea typeface="宋体" panose="02010600030101010101" pitchFamily="2" charset="-122"/>
              </a:defRPr>
            </a:lvl1pPr>
            <a:lvl2pPr marL="742950" indent="-285750" defTabSz="1030288">
              <a:defRPr sz="3200">
                <a:solidFill>
                  <a:schemeClr val="accent2"/>
                </a:solidFill>
                <a:latin typeface="Algerian" panose="04020705040A02060702" pitchFamily="82" charset="0"/>
                <a:ea typeface="宋体" panose="02010600030101010101" pitchFamily="2" charset="-122"/>
              </a:defRPr>
            </a:lvl2pPr>
            <a:lvl3pPr marL="1143000" indent="-228600" defTabSz="1030288">
              <a:defRPr sz="3200">
                <a:solidFill>
                  <a:schemeClr val="accent2"/>
                </a:solidFill>
                <a:latin typeface="Algerian" panose="04020705040A02060702" pitchFamily="82" charset="0"/>
                <a:ea typeface="宋体" panose="02010600030101010101" pitchFamily="2" charset="-122"/>
              </a:defRPr>
            </a:lvl3pPr>
            <a:lvl4pPr marL="1600200" indent="-228600" defTabSz="1030288">
              <a:defRPr sz="3200">
                <a:solidFill>
                  <a:schemeClr val="accent2"/>
                </a:solidFill>
                <a:latin typeface="Algerian" panose="04020705040A02060702" pitchFamily="82" charset="0"/>
                <a:ea typeface="宋体" panose="02010600030101010101" pitchFamily="2" charset="-122"/>
              </a:defRPr>
            </a:lvl4pPr>
            <a:lvl5pPr marL="2057400" indent="-228600" defTabSz="1030288">
              <a:defRPr sz="3200">
                <a:solidFill>
                  <a:schemeClr val="accent2"/>
                </a:solidFill>
                <a:latin typeface="Algerian" panose="04020705040A02060702" pitchFamily="82" charset="0"/>
                <a:ea typeface="宋体" panose="02010600030101010101" pitchFamily="2" charset="-122"/>
              </a:defRPr>
            </a:lvl5pPr>
            <a:lvl6pPr marL="25146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6pPr>
            <a:lvl7pPr marL="29718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7pPr>
            <a:lvl8pPr marL="34290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8pPr>
            <a:lvl9pPr marL="38862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9pPr>
          </a:lstStyle>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为何搜索文献</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浅谈前沿经典</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文献搜索技巧</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8579972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CCF A</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类文献的优势</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经典图灵奖的贡献</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solidFill>
                  <a:srgbClr val="FF0000"/>
                </a:solidFill>
                <a:latin typeface="黑体" panose="02010609060101010101" pitchFamily="49" charset="-122"/>
                <a:ea typeface="黑体" panose="02010609060101010101" pitchFamily="49" charset="-122"/>
              </a:rPr>
              <a:t>新方向的奠基工作</a:t>
            </a:r>
            <a:endParaRPr lang="en-US" altLang="zh-CN" sz="28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01993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“啤酒</a:t>
            </a:r>
            <a:r>
              <a:rPr lang="en-US" altLang="zh-CN" sz="4800" dirty="0">
                <a:latin typeface="黑体" panose="02010609060101010101" pitchFamily="49" charset="-122"/>
                <a:ea typeface="黑体" panose="02010609060101010101" pitchFamily="49" charset="-122"/>
              </a:rPr>
              <a:t>-</a:t>
            </a:r>
            <a:r>
              <a:rPr lang="zh-CN" altLang="en-US" sz="4800" dirty="0">
                <a:latin typeface="黑体" panose="02010609060101010101" pitchFamily="49" charset="-122"/>
                <a:ea typeface="黑体" panose="02010609060101010101" pitchFamily="49" charset="-122"/>
              </a:rPr>
              <a:t>尿布”与数据挖掘</a:t>
            </a:r>
            <a:endParaRPr lang="en-US" altLang="zh-CN" sz="4800" dirty="0">
              <a:latin typeface="黑体" panose="02010609060101010101" pitchFamily="49" charset="-122"/>
              <a:ea typeface="黑体" panose="02010609060101010101" pitchFamily="49" charset="-122"/>
            </a:endParaRPr>
          </a:p>
        </p:txBody>
      </p:sp>
      <p:sp>
        <p:nvSpPr>
          <p:cNvPr id="7" name="矩形 6"/>
          <p:cNvSpPr/>
          <p:nvPr/>
        </p:nvSpPr>
        <p:spPr bwMode="auto">
          <a:xfrm>
            <a:off x="179512" y="6161641"/>
            <a:ext cx="8712968" cy="651735"/>
          </a:xfrm>
          <a:prstGeom prst="rect">
            <a:avLst/>
          </a:prstGeom>
          <a:solidFill>
            <a:srgbClr val="0070C0"/>
          </a:solidFill>
          <a:ln>
            <a:noFill/>
          </a:ln>
        </p:spPr>
        <p:txBody>
          <a:bodyPr anchor="ctr"/>
          <a:lstStyle/>
          <a:p>
            <a:pPr algn="ctr" eaLnBrk="1" hangingPunct="1"/>
            <a:r>
              <a:rPr lang="en-US" altLang="zh-CN" sz="1800" dirty="0">
                <a:solidFill>
                  <a:schemeClr val="bg1"/>
                </a:solidFill>
                <a:ea typeface="黑体" pitchFamily="2" charset="-122"/>
              </a:rPr>
              <a:t>Rakesh Agrawal, Tomasz </a:t>
            </a:r>
            <a:r>
              <a:rPr lang="en-US" altLang="zh-CN" sz="1800" dirty="0" err="1">
                <a:solidFill>
                  <a:schemeClr val="bg1"/>
                </a:solidFill>
                <a:ea typeface="黑体" pitchFamily="2" charset="-122"/>
              </a:rPr>
              <a:t>Imielinski</a:t>
            </a:r>
            <a:r>
              <a:rPr lang="en-US" altLang="zh-CN" sz="1800" dirty="0">
                <a:solidFill>
                  <a:schemeClr val="bg1"/>
                </a:solidFill>
                <a:ea typeface="黑体" pitchFamily="2" charset="-122"/>
              </a:rPr>
              <a:t>, </a:t>
            </a:r>
            <a:r>
              <a:rPr lang="en-US" altLang="zh-CN" sz="1800" dirty="0" err="1">
                <a:solidFill>
                  <a:schemeClr val="bg1"/>
                </a:solidFill>
                <a:ea typeface="黑体" pitchFamily="2" charset="-122"/>
              </a:rPr>
              <a:t>Arun</a:t>
            </a:r>
            <a:r>
              <a:rPr lang="en-US" altLang="zh-CN" sz="1800" dirty="0">
                <a:solidFill>
                  <a:schemeClr val="bg1"/>
                </a:solidFill>
                <a:ea typeface="黑体" pitchFamily="2" charset="-122"/>
              </a:rPr>
              <a:t> N. Swami. Mining Association Rules between Sets of Items in Large Databases. In SIGMOD, Pages 207-216, 1993.</a:t>
            </a:r>
            <a:endParaRPr lang="zh-CN" altLang="en-US" sz="1800" dirty="0">
              <a:solidFill>
                <a:schemeClr val="bg1"/>
              </a:solidFill>
              <a:latin typeface="黑体" pitchFamily="2" charset="-122"/>
              <a:ea typeface="黑体"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71" y="980728"/>
            <a:ext cx="2811409" cy="173242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274" y="2697813"/>
            <a:ext cx="2805405" cy="3179459"/>
          </a:xfrm>
          <a:prstGeom prst="rect">
            <a:avLst/>
          </a:prstGeom>
        </p:spPr>
      </p:pic>
      <p:grpSp>
        <p:nvGrpSpPr>
          <p:cNvPr id="52" name="组合 51"/>
          <p:cNvGrpSpPr/>
          <p:nvPr/>
        </p:nvGrpSpPr>
        <p:grpSpPr>
          <a:xfrm>
            <a:off x="466973" y="1228178"/>
            <a:ext cx="4537075" cy="4937126"/>
            <a:chOff x="466973" y="980728"/>
            <a:chExt cx="4537075" cy="4937126"/>
          </a:xfrm>
        </p:grpSpPr>
        <p:grpSp>
          <p:nvGrpSpPr>
            <p:cNvPr id="11" name="Group 3"/>
            <p:cNvGrpSpPr>
              <a:grpSpLocks/>
            </p:cNvGrpSpPr>
            <p:nvPr/>
          </p:nvGrpSpPr>
          <p:grpSpPr bwMode="auto">
            <a:xfrm>
              <a:off x="466973" y="1485551"/>
              <a:ext cx="696912" cy="3929063"/>
              <a:chOff x="249" y="1525"/>
              <a:chExt cx="439" cy="2475"/>
            </a:xfrm>
          </p:grpSpPr>
          <p:sp>
            <p:nvSpPr>
              <p:cNvPr id="45" name="Text Box 4"/>
              <p:cNvSpPr txBox="1">
                <a:spLocks noChangeArrowheads="1"/>
              </p:cNvSpPr>
              <p:nvPr/>
            </p:nvSpPr>
            <p:spPr bwMode="auto">
              <a:xfrm>
                <a:off x="249" y="1525"/>
                <a:ext cx="439" cy="252"/>
              </a:xfrm>
              <a:prstGeom prst="rect">
                <a:avLst/>
              </a:prstGeom>
              <a:solidFill>
                <a:srgbClr val="0070C0"/>
              </a:solidFill>
              <a:ln w="9525">
                <a:solidFill>
                  <a:schemeClr val="tx1"/>
                </a:solidFill>
                <a:miter lim="800000"/>
                <a:headEnd/>
                <a:tailEnd/>
              </a:ln>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dirty="0">
                    <a:solidFill>
                      <a:schemeClr val="bg1"/>
                    </a:solidFill>
                    <a:latin typeface="黑体" panose="02010609060101010101" pitchFamily="49" charset="-122"/>
                    <a:ea typeface="黑体" panose="02010609060101010101" pitchFamily="49" charset="-122"/>
                  </a:rPr>
                  <a:t>小童</a:t>
                </a:r>
                <a:endParaRPr lang="en-US" altLang="zh-TW" sz="2000" dirty="0">
                  <a:solidFill>
                    <a:schemeClr val="bg1"/>
                  </a:solidFill>
                  <a:latin typeface="黑体" panose="02010609060101010101" pitchFamily="49" charset="-122"/>
                  <a:ea typeface="黑体" panose="02010609060101010101" pitchFamily="49" charset="-122"/>
                </a:endParaRPr>
              </a:p>
            </p:txBody>
          </p:sp>
          <p:sp>
            <p:nvSpPr>
              <p:cNvPr id="46" name="Text Box 5"/>
              <p:cNvSpPr txBox="1">
                <a:spLocks noChangeArrowheads="1"/>
              </p:cNvSpPr>
              <p:nvPr/>
            </p:nvSpPr>
            <p:spPr bwMode="auto">
              <a:xfrm>
                <a:off x="249" y="2225"/>
                <a:ext cx="439" cy="252"/>
              </a:xfrm>
              <a:prstGeom prst="rect">
                <a:avLst/>
              </a:prstGeom>
              <a:solidFill>
                <a:srgbClr val="0070C0"/>
              </a:solidFill>
              <a:ln w="9525">
                <a:solidFill>
                  <a:schemeClr val="tx1"/>
                </a:solidFill>
                <a:miter lim="800000"/>
                <a:headEnd/>
                <a:tailEnd/>
              </a:ln>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dirty="0">
                    <a:solidFill>
                      <a:schemeClr val="bg1"/>
                    </a:solidFill>
                    <a:latin typeface="黑体" panose="02010609060101010101" pitchFamily="49" charset="-122"/>
                    <a:ea typeface="黑体" panose="02010609060101010101" pitchFamily="49" charset="-122"/>
                  </a:rPr>
                  <a:t>小王</a:t>
                </a:r>
                <a:endParaRPr lang="en-US" altLang="zh-TW" sz="2000" dirty="0">
                  <a:solidFill>
                    <a:schemeClr val="bg1"/>
                  </a:solidFill>
                  <a:latin typeface="黑体" panose="02010609060101010101" pitchFamily="49" charset="-122"/>
                  <a:ea typeface="黑体" panose="02010609060101010101" pitchFamily="49" charset="-122"/>
                </a:endParaRPr>
              </a:p>
            </p:txBody>
          </p:sp>
          <p:sp>
            <p:nvSpPr>
              <p:cNvPr id="47" name="Text Box 6"/>
              <p:cNvSpPr txBox="1">
                <a:spLocks noChangeArrowheads="1"/>
              </p:cNvSpPr>
              <p:nvPr/>
            </p:nvSpPr>
            <p:spPr bwMode="auto">
              <a:xfrm>
                <a:off x="249" y="2997"/>
                <a:ext cx="439" cy="252"/>
              </a:xfrm>
              <a:prstGeom prst="rect">
                <a:avLst/>
              </a:prstGeom>
              <a:solidFill>
                <a:srgbClr val="0070C0"/>
              </a:solidFill>
              <a:ln w="9525">
                <a:solidFill>
                  <a:schemeClr val="tx1"/>
                </a:solidFill>
                <a:miter lim="800000"/>
                <a:headEnd/>
                <a:tailEnd/>
              </a:ln>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dirty="0">
                    <a:solidFill>
                      <a:schemeClr val="bg1"/>
                    </a:solidFill>
                    <a:latin typeface="黑体" panose="02010609060101010101" pitchFamily="49" charset="-122"/>
                    <a:ea typeface="黑体" panose="02010609060101010101" pitchFamily="49" charset="-122"/>
                  </a:rPr>
                  <a:t>小张</a:t>
                </a:r>
                <a:endParaRPr lang="en-US" altLang="zh-TW" sz="2000" dirty="0">
                  <a:solidFill>
                    <a:schemeClr val="bg1"/>
                  </a:solidFill>
                  <a:latin typeface="黑体" panose="02010609060101010101" pitchFamily="49" charset="-122"/>
                  <a:ea typeface="黑体" panose="02010609060101010101" pitchFamily="49" charset="-122"/>
                </a:endParaRPr>
              </a:p>
            </p:txBody>
          </p:sp>
          <p:sp>
            <p:nvSpPr>
              <p:cNvPr id="48" name="Text Box 7"/>
              <p:cNvSpPr txBox="1">
                <a:spLocks noChangeArrowheads="1"/>
              </p:cNvSpPr>
              <p:nvPr/>
            </p:nvSpPr>
            <p:spPr bwMode="auto">
              <a:xfrm>
                <a:off x="249" y="3748"/>
                <a:ext cx="439" cy="252"/>
              </a:xfrm>
              <a:prstGeom prst="rect">
                <a:avLst/>
              </a:prstGeom>
              <a:solidFill>
                <a:srgbClr val="0070C0"/>
              </a:solidFill>
              <a:ln w="9525">
                <a:solidFill>
                  <a:schemeClr val="tx1"/>
                </a:solidFill>
                <a:miter lim="800000"/>
                <a:headEnd/>
                <a:tailEnd/>
              </a:ln>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solidFill>
                      <a:schemeClr val="bg1"/>
                    </a:solidFill>
                    <a:latin typeface="黑体" panose="02010609060101010101" pitchFamily="49" charset="-122"/>
                    <a:ea typeface="黑体" panose="02010609060101010101" pitchFamily="49" charset="-122"/>
                  </a:rPr>
                  <a:t>小刘</a:t>
                </a:r>
                <a:endParaRPr lang="en-US" altLang="zh-TW" sz="2000">
                  <a:solidFill>
                    <a:schemeClr val="bg1"/>
                  </a:solidFill>
                  <a:latin typeface="黑体" panose="02010609060101010101" pitchFamily="49" charset="-122"/>
                  <a:ea typeface="黑体" panose="02010609060101010101" pitchFamily="49" charset="-122"/>
                </a:endParaRPr>
              </a:p>
            </p:txBody>
          </p:sp>
        </p:grpSp>
        <p:grpSp>
          <p:nvGrpSpPr>
            <p:cNvPr id="12" name="Group 9"/>
            <p:cNvGrpSpPr>
              <a:grpSpLocks/>
            </p:cNvGrpSpPr>
            <p:nvPr/>
          </p:nvGrpSpPr>
          <p:grpSpPr bwMode="auto">
            <a:xfrm>
              <a:off x="1906835" y="1125188"/>
              <a:ext cx="792163" cy="1103313"/>
              <a:chOff x="1156" y="1298"/>
              <a:chExt cx="499" cy="695"/>
            </a:xfrm>
          </p:grpSpPr>
          <p:sp>
            <p:nvSpPr>
              <p:cNvPr id="43" name="Text Box 10"/>
              <p:cNvSpPr txBox="1">
                <a:spLocks noChangeArrowheads="1"/>
              </p:cNvSpPr>
              <p:nvPr/>
            </p:nvSpPr>
            <p:spPr bwMode="auto">
              <a:xfrm>
                <a:off x="1174" y="1741"/>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苹果</a:t>
                </a:r>
                <a:endParaRPr lang="en-US" altLang="zh-TW" sz="2000">
                  <a:latin typeface="黑体" panose="02010609060101010101" pitchFamily="49" charset="-122"/>
                  <a:ea typeface="黑体" panose="02010609060101010101" pitchFamily="49" charset="-122"/>
                </a:endParaRPr>
              </a:p>
            </p:txBody>
          </p:sp>
          <p:pic>
            <p:nvPicPr>
              <p:cNvPr id="44" name="Picture 11" descr="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1298"/>
                <a:ext cx="49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a:grpSpLocks/>
            </p:cNvGrpSpPr>
            <p:nvPr/>
          </p:nvGrpSpPr>
          <p:grpSpPr bwMode="auto">
            <a:xfrm>
              <a:off x="3014910" y="1053751"/>
              <a:ext cx="863600" cy="1206500"/>
              <a:chOff x="1854" y="1253"/>
              <a:chExt cx="544" cy="760"/>
            </a:xfrm>
          </p:grpSpPr>
          <p:pic>
            <p:nvPicPr>
              <p:cNvPr id="41" name="Picture 13" descr="cok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 y="1253"/>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14"/>
              <p:cNvSpPr txBox="1">
                <a:spLocks noChangeArrowheads="1"/>
              </p:cNvSpPr>
              <p:nvPr/>
            </p:nvSpPr>
            <p:spPr bwMode="auto">
              <a:xfrm>
                <a:off x="1927" y="1761"/>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可乐</a:t>
                </a:r>
                <a:endParaRPr lang="en-US" altLang="zh-TW" sz="2000">
                  <a:latin typeface="黑体" panose="02010609060101010101" pitchFamily="49" charset="-122"/>
                  <a:ea typeface="黑体" panose="02010609060101010101" pitchFamily="49" charset="-122"/>
                </a:endParaRPr>
              </a:p>
            </p:txBody>
          </p:sp>
        </p:grpSp>
        <p:grpSp>
          <p:nvGrpSpPr>
            <p:cNvPr id="14" name="Group 15"/>
            <p:cNvGrpSpPr>
              <a:grpSpLocks/>
            </p:cNvGrpSpPr>
            <p:nvPr/>
          </p:nvGrpSpPr>
          <p:grpSpPr bwMode="auto">
            <a:xfrm>
              <a:off x="3995985" y="980728"/>
              <a:ext cx="1008063" cy="1279526"/>
              <a:chOff x="2472" y="1207"/>
              <a:chExt cx="635" cy="806"/>
            </a:xfrm>
          </p:grpSpPr>
          <p:pic>
            <p:nvPicPr>
              <p:cNvPr id="39" name="Picture 16" descr="coeffe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 y="1207"/>
                <a:ext cx="6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7"/>
              <p:cNvSpPr txBox="1">
                <a:spLocks noChangeArrowheads="1"/>
              </p:cNvSpPr>
              <p:nvPr/>
            </p:nvSpPr>
            <p:spPr bwMode="auto">
              <a:xfrm>
                <a:off x="2608" y="1761"/>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咖啡</a:t>
                </a:r>
                <a:endParaRPr lang="en-US" altLang="zh-TW" sz="2000">
                  <a:latin typeface="黑体" panose="02010609060101010101" pitchFamily="49" charset="-122"/>
                  <a:ea typeface="黑体" panose="02010609060101010101" pitchFamily="49" charset="-122"/>
                </a:endParaRPr>
              </a:p>
            </p:txBody>
          </p:sp>
        </p:grpSp>
        <p:grpSp>
          <p:nvGrpSpPr>
            <p:cNvPr id="16" name="Group 21"/>
            <p:cNvGrpSpPr>
              <a:grpSpLocks/>
            </p:cNvGrpSpPr>
            <p:nvPr/>
          </p:nvGrpSpPr>
          <p:grpSpPr bwMode="auto">
            <a:xfrm>
              <a:off x="1987798" y="2326926"/>
              <a:ext cx="866775" cy="1181100"/>
              <a:chOff x="1207" y="2055"/>
              <a:chExt cx="546" cy="744"/>
            </a:xfrm>
          </p:grpSpPr>
          <p:pic>
            <p:nvPicPr>
              <p:cNvPr id="35" name="Picture 22" descr="di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7" y="2055"/>
                <a:ext cx="546"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23"/>
              <p:cNvSpPr txBox="1">
                <a:spLocks noChangeArrowheads="1"/>
              </p:cNvSpPr>
              <p:nvPr/>
            </p:nvSpPr>
            <p:spPr bwMode="auto">
              <a:xfrm>
                <a:off x="1212" y="2547"/>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尿布</a:t>
                </a:r>
                <a:endParaRPr lang="en-US" altLang="zh-TW" sz="2000">
                  <a:latin typeface="黑体" panose="02010609060101010101" pitchFamily="49" charset="-122"/>
                  <a:ea typeface="黑体" panose="02010609060101010101" pitchFamily="49" charset="-122"/>
                </a:endParaRPr>
              </a:p>
            </p:txBody>
          </p:sp>
        </p:grpSp>
        <p:sp>
          <p:nvSpPr>
            <p:cNvPr id="17" name="Text Box 24"/>
            <p:cNvSpPr txBox="1">
              <a:spLocks noChangeArrowheads="1"/>
            </p:cNvSpPr>
            <p:nvPr/>
          </p:nvSpPr>
          <p:spPr bwMode="auto">
            <a:xfrm>
              <a:off x="4191248" y="2585688"/>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en-US" altLang="zh-TW">
                  <a:latin typeface="Arial" panose="020B0604020202020204" pitchFamily="34" charset="0"/>
                </a:rPr>
                <a:t>…</a:t>
              </a:r>
              <a:endParaRPr lang="en-US" altLang="zh-TW"/>
            </a:p>
          </p:txBody>
        </p:sp>
        <p:grpSp>
          <p:nvGrpSpPr>
            <p:cNvPr id="18" name="Group 25"/>
            <p:cNvGrpSpPr>
              <a:grpSpLocks/>
            </p:cNvGrpSpPr>
            <p:nvPr/>
          </p:nvGrpSpPr>
          <p:grpSpPr bwMode="auto">
            <a:xfrm>
              <a:off x="1835398" y="3457228"/>
              <a:ext cx="2867026" cy="2460626"/>
              <a:chOff x="1111" y="2767"/>
              <a:chExt cx="1806" cy="1550"/>
            </a:xfrm>
          </p:grpSpPr>
          <p:grpSp>
            <p:nvGrpSpPr>
              <p:cNvPr id="19" name="Group 26"/>
              <p:cNvGrpSpPr>
                <a:grpSpLocks/>
              </p:cNvGrpSpPr>
              <p:nvPr/>
            </p:nvGrpSpPr>
            <p:grpSpPr bwMode="auto">
              <a:xfrm>
                <a:off x="1111" y="2767"/>
                <a:ext cx="1806" cy="1550"/>
                <a:chOff x="1111" y="2767"/>
                <a:chExt cx="1806" cy="1550"/>
              </a:xfrm>
            </p:grpSpPr>
            <p:grpSp>
              <p:nvGrpSpPr>
                <p:cNvPr id="21" name="Group 27"/>
                <p:cNvGrpSpPr>
                  <a:grpSpLocks/>
                </p:cNvGrpSpPr>
                <p:nvPr/>
              </p:nvGrpSpPr>
              <p:grpSpPr bwMode="auto">
                <a:xfrm>
                  <a:off x="1111" y="2767"/>
                  <a:ext cx="1361" cy="1550"/>
                  <a:chOff x="1111" y="2767"/>
                  <a:chExt cx="1361" cy="1550"/>
                </a:xfrm>
              </p:grpSpPr>
              <p:grpSp>
                <p:nvGrpSpPr>
                  <p:cNvPr id="23" name="Group 28"/>
                  <p:cNvGrpSpPr>
                    <a:grpSpLocks/>
                  </p:cNvGrpSpPr>
                  <p:nvPr/>
                </p:nvGrpSpPr>
                <p:grpSpPr bwMode="auto">
                  <a:xfrm>
                    <a:off x="1156" y="3566"/>
                    <a:ext cx="544" cy="751"/>
                    <a:chOff x="1854" y="1221"/>
                    <a:chExt cx="544" cy="751"/>
                  </a:xfrm>
                </p:grpSpPr>
                <p:pic>
                  <p:nvPicPr>
                    <p:cNvPr id="33" name="Picture 29" descr="cok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 y="1221"/>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0"/>
                    <p:cNvSpPr txBox="1">
                      <a:spLocks noChangeArrowheads="1"/>
                    </p:cNvSpPr>
                    <p:nvPr/>
                  </p:nvSpPr>
                  <p:spPr bwMode="auto">
                    <a:xfrm>
                      <a:off x="1927" y="172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可乐</a:t>
                      </a:r>
                      <a:endParaRPr lang="en-US" altLang="zh-TW" sz="2000">
                        <a:latin typeface="黑体" panose="02010609060101010101" pitchFamily="49" charset="-122"/>
                        <a:ea typeface="黑体" panose="02010609060101010101" pitchFamily="49" charset="-122"/>
                      </a:endParaRPr>
                    </a:p>
                  </p:txBody>
                </p:sp>
              </p:grpSp>
              <p:grpSp>
                <p:nvGrpSpPr>
                  <p:cNvPr id="24" name="Group 31"/>
                  <p:cNvGrpSpPr>
                    <a:grpSpLocks/>
                  </p:cNvGrpSpPr>
                  <p:nvPr/>
                </p:nvGrpSpPr>
                <p:grpSpPr bwMode="auto">
                  <a:xfrm>
                    <a:off x="1900" y="2767"/>
                    <a:ext cx="572" cy="799"/>
                    <a:chOff x="2036" y="2858"/>
                    <a:chExt cx="572" cy="799"/>
                  </a:xfrm>
                </p:grpSpPr>
                <p:pic>
                  <p:nvPicPr>
                    <p:cNvPr id="31" name="Picture 32" descr="biscu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6" y="2858"/>
                      <a:ext cx="572"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3"/>
                    <p:cNvSpPr txBox="1">
                      <a:spLocks noChangeArrowheads="1"/>
                    </p:cNvSpPr>
                    <p:nvPr/>
                  </p:nvSpPr>
                  <p:spPr bwMode="auto">
                    <a:xfrm>
                      <a:off x="2078" y="3405"/>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饼干</a:t>
                      </a:r>
                      <a:endParaRPr lang="en-US" altLang="zh-TW" sz="2000">
                        <a:latin typeface="黑体" panose="02010609060101010101" pitchFamily="49" charset="-122"/>
                        <a:ea typeface="黑体" panose="02010609060101010101" pitchFamily="49" charset="-122"/>
                      </a:endParaRPr>
                    </a:p>
                  </p:txBody>
                </p:sp>
              </p:grpSp>
              <p:grpSp>
                <p:nvGrpSpPr>
                  <p:cNvPr id="25" name="Group 34"/>
                  <p:cNvGrpSpPr>
                    <a:grpSpLocks/>
                  </p:cNvGrpSpPr>
                  <p:nvPr/>
                </p:nvGrpSpPr>
                <p:grpSpPr bwMode="auto">
                  <a:xfrm>
                    <a:off x="1111" y="2795"/>
                    <a:ext cx="590" cy="775"/>
                    <a:chOff x="1111" y="2795"/>
                    <a:chExt cx="590" cy="775"/>
                  </a:xfrm>
                </p:grpSpPr>
                <p:pic>
                  <p:nvPicPr>
                    <p:cNvPr id="29" name="Picture 35" descr="mil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 y="2795"/>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36"/>
                    <p:cNvSpPr txBox="1">
                      <a:spLocks noChangeArrowheads="1"/>
                    </p:cNvSpPr>
                    <p:nvPr/>
                  </p:nvSpPr>
                  <p:spPr bwMode="auto">
                    <a:xfrm>
                      <a:off x="1230" y="3318"/>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牛奶</a:t>
                      </a:r>
                      <a:endParaRPr lang="en-US" altLang="zh-TW" sz="2000">
                        <a:latin typeface="黑体" panose="02010609060101010101" pitchFamily="49" charset="-122"/>
                        <a:ea typeface="黑体" panose="02010609060101010101" pitchFamily="49" charset="-122"/>
                      </a:endParaRPr>
                    </a:p>
                  </p:txBody>
                </p:sp>
              </p:grpSp>
              <p:grpSp>
                <p:nvGrpSpPr>
                  <p:cNvPr id="26" name="Group 37"/>
                  <p:cNvGrpSpPr>
                    <a:grpSpLocks/>
                  </p:cNvGrpSpPr>
                  <p:nvPr/>
                </p:nvGrpSpPr>
                <p:grpSpPr bwMode="auto">
                  <a:xfrm>
                    <a:off x="1882" y="3521"/>
                    <a:ext cx="590" cy="796"/>
                    <a:chOff x="1111" y="2750"/>
                    <a:chExt cx="590" cy="796"/>
                  </a:xfrm>
                </p:grpSpPr>
                <p:pic>
                  <p:nvPicPr>
                    <p:cNvPr id="27" name="Picture 38" descr="mil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 y="2750"/>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39"/>
                    <p:cNvSpPr txBox="1">
                      <a:spLocks noChangeArrowheads="1"/>
                    </p:cNvSpPr>
                    <p:nvPr/>
                  </p:nvSpPr>
                  <p:spPr bwMode="auto">
                    <a:xfrm>
                      <a:off x="1171" y="3294"/>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zh-CN" altLang="en-US" sz="2000">
                          <a:latin typeface="黑体" panose="02010609060101010101" pitchFamily="49" charset="-122"/>
                          <a:ea typeface="黑体" panose="02010609060101010101" pitchFamily="49" charset="-122"/>
                        </a:rPr>
                        <a:t>牛奶</a:t>
                      </a:r>
                      <a:endParaRPr lang="en-US" altLang="zh-TW" sz="2000">
                        <a:latin typeface="黑体" panose="02010609060101010101" pitchFamily="49" charset="-122"/>
                        <a:ea typeface="黑体" panose="02010609060101010101" pitchFamily="49" charset="-122"/>
                      </a:endParaRPr>
                    </a:p>
                  </p:txBody>
                </p:sp>
              </p:grpSp>
            </p:grpSp>
            <p:sp>
              <p:nvSpPr>
                <p:cNvPr id="22" name="Text Box 40"/>
                <p:cNvSpPr txBox="1">
                  <a:spLocks noChangeArrowheads="1"/>
                </p:cNvSpPr>
                <p:nvPr/>
              </p:nvSpPr>
              <p:spPr bwMode="auto">
                <a:xfrm>
                  <a:off x="2657" y="302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en-US" altLang="zh-TW">
                      <a:latin typeface="Arial" panose="020B0604020202020204" pitchFamily="34" charset="0"/>
                    </a:rPr>
                    <a:t>…</a:t>
                  </a:r>
                  <a:endParaRPr lang="en-US" altLang="zh-TW"/>
                </a:p>
              </p:txBody>
            </p:sp>
          </p:grpSp>
          <p:sp>
            <p:nvSpPr>
              <p:cNvPr id="20" name="Text Box 41"/>
              <p:cNvSpPr txBox="1">
                <a:spLocks noChangeArrowheads="1"/>
              </p:cNvSpPr>
              <p:nvPr/>
            </p:nvSpPr>
            <p:spPr bwMode="auto">
              <a:xfrm>
                <a:off x="2608" y="383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Tahoma" panose="020B0604030504040204" pitchFamily="34" charset="0"/>
                    <a:ea typeface="新細明體" pitchFamily="18" charset="-120"/>
                    <a:cs typeface="+mn-cs"/>
                  </a:defRPr>
                </a:lvl5pPr>
                <a:lvl6pPr marL="22860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6pPr>
                <a:lvl7pPr marL="27432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7pPr>
                <a:lvl8pPr marL="32004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8pPr>
                <a:lvl9pPr marL="3657600" algn="l" defTabSz="914400" rtl="0" eaLnBrk="1" latinLnBrk="0" hangingPunct="1">
                  <a:defRPr kumimoji="1" kern="1200">
                    <a:solidFill>
                      <a:schemeClr val="tx1"/>
                    </a:solidFill>
                    <a:latin typeface="Tahoma" panose="020B0604030504040204" pitchFamily="34" charset="0"/>
                    <a:ea typeface="新細明體" pitchFamily="18" charset="-120"/>
                    <a:cs typeface="+mn-cs"/>
                  </a:defRPr>
                </a:lvl9pPr>
              </a:lstStyle>
              <a:p>
                <a:pPr eaLnBrk="1" hangingPunct="1"/>
                <a:r>
                  <a:rPr lang="en-US" altLang="zh-TW">
                    <a:latin typeface="Arial" panose="020B0604020202020204" pitchFamily="34" charset="0"/>
                  </a:rPr>
                  <a:t>…</a:t>
                </a:r>
                <a:endParaRPr lang="en-US" altLang="zh-TW"/>
              </a:p>
            </p:txBody>
          </p:sp>
        </p:grpSp>
        <p:grpSp>
          <p:nvGrpSpPr>
            <p:cNvPr id="10" name="组合 9"/>
            <p:cNvGrpSpPr/>
            <p:nvPr/>
          </p:nvGrpSpPr>
          <p:grpSpPr>
            <a:xfrm>
              <a:off x="2961972" y="2201720"/>
              <a:ext cx="996950" cy="1299288"/>
              <a:chOff x="2961972" y="2238179"/>
              <a:chExt cx="996950" cy="1299288"/>
            </a:xfrm>
          </p:grpSpPr>
          <p:pic>
            <p:nvPicPr>
              <p:cNvPr id="50" name="Picture 46" descr="be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1972" y="2238179"/>
                <a:ext cx="996950" cy="112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Box 47"/>
              <p:cNvSpPr txBox="1">
                <a:spLocks noChangeArrowheads="1"/>
              </p:cNvSpPr>
              <p:nvPr/>
            </p:nvSpPr>
            <p:spPr bwMode="auto">
              <a:xfrm>
                <a:off x="3106435" y="3137417"/>
                <a:ext cx="696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anose="020B0604030504040204" pitchFamily="34" charset="0"/>
                    <a:ea typeface="新細明體" pitchFamily="18" charset="-120"/>
                  </a:defRPr>
                </a:lvl1pPr>
                <a:lvl2pPr marL="742950" indent="-285750" eaLnBrk="0" hangingPunct="0">
                  <a:defRPr kumimoji="1">
                    <a:solidFill>
                      <a:schemeClr val="tx1"/>
                    </a:solidFill>
                    <a:latin typeface="Tahoma" panose="020B0604030504040204" pitchFamily="34" charset="0"/>
                    <a:ea typeface="新細明體" pitchFamily="18" charset="-120"/>
                  </a:defRPr>
                </a:lvl2pPr>
                <a:lvl3pPr marL="1143000" indent="-228600" eaLnBrk="0" hangingPunct="0">
                  <a:defRPr kumimoji="1">
                    <a:solidFill>
                      <a:schemeClr val="tx1"/>
                    </a:solidFill>
                    <a:latin typeface="Tahoma" panose="020B0604030504040204" pitchFamily="34" charset="0"/>
                    <a:ea typeface="新細明體" pitchFamily="18" charset="-120"/>
                  </a:defRPr>
                </a:lvl3pPr>
                <a:lvl4pPr marL="1600200" indent="-228600" eaLnBrk="0" hangingPunct="0">
                  <a:defRPr kumimoji="1">
                    <a:solidFill>
                      <a:schemeClr val="tx1"/>
                    </a:solidFill>
                    <a:latin typeface="Tahoma" panose="020B0604030504040204" pitchFamily="34" charset="0"/>
                    <a:ea typeface="新細明體" pitchFamily="18" charset="-120"/>
                  </a:defRPr>
                </a:lvl4pPr>
                <a:lvl5pPr marL="2057400" indent="-228600" eaLnBrk="0" hangingPunct="0">
                  <a:defRPr kumimoji="1">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anose="020B0604030504040204" pitchFamily="34" charset="0"/>
                    <a:ea typeface="新細明體" pitchFamily="18" charset="-120"/>
                  </a:defRPr>
                </a:lvl9pPr>
              </a:lstStyle>
              <a:p>
                <a:pPr eaLnBrk="1" hangingPunct="1"/>
                <a:r>
                  <a:rPr lang="zh-CN" altLang="en-US" sz="2000" dirty="0">
                    <a:latin typeface="黑体" panose="02010609060101010101" pitchFamily="49" charset="-122"/>
                    <a:ea typeface="黑体" panose="02010609060101010101" pitchFamily="49" charset="-122"/>
                  </a:rPr>
                  <a:t>啤酒</a:t>
                </a:r>
                <a:endParaRPr lang="en-US" altLang="zh-TW" sz="2000" dirty="0">
                  <a:latin typeface="黑体" panose="02010609060101010101" pitchFamily="49" charset="-122"/>
                  <a:ea typeface="黑体" panose="02010609060101010101" pitchFamily="49" charset="-122"/>
                </a:endParaRPr>
              </a:p>
            </p:txBody>
          </p:sp>
        </p:grpSp>
      </p:grpSp>
      <p:sp>
        <p:nvSpPr>
          <p:cNvPr id="54" name="Content Placeholder 2"/>
          <p:cNvSpPr>
            <a:spLocks noGrp="1"/>
          </p:cNvSpPr>
          <p:nvPr>
            <p:ph sz="quarter" idx="1"/>
          </p:nvPr>
        </p:nvSpPr>
        <p:spPr>
          <a:xfrm>
            <a:off x="446088" y="836613"/>
            <a:ext cx="4197920" cy="55291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超市典型购买记录</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854007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“啤酒</a:t>
            </a:r>
            <a:r>
              <a:rPr lang="en-US" altLang="zh-CN" sz="4800" dirty="0">
                <a:latin typeface="黑体" panose="02010609060101010101" pitchFamily="49" charset="-122"/>
                <a:ea typeface="黑体" panose="02010609060101010101" pitchFamily="49" charset="-122"/>
              </a:rPr>
              <a:t>-</a:t>
            </a:r>
            <a:r>
              <a:rPr lang="zh-CN" altLang="en-US" sz="4800" dirty="0">
                <a:latin typeface="黑体" panose="02010609060101010101" pitchFamily="49" charset="-122"/>
                <a:ea typeface="黑体" panose="02010609060101010101" pitchFamily="49" charset="-122"/>
              </a:rPr>
              <a:t>尿布”与数据挖掘</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5782096" cy="2016323"/>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Rakesh Agrawal</a:t>
            </a: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由于在数据挖掘领域中的先驱性研究，特别是关于关联规则挖掘与隐私保护的研究，其被称为数据挖掘之父。</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其关于关联规则挖掘的论文，至今已经被全球学者引用超过</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4.4</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万次，并分别获得数据库领域国际顶级会议</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SIGMOD</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和</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VLDB</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的“时间检验奖”与“最具影响力奖”。</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349250" lvl="1" indent="0" algn="just" defTabSz="1030288">
              <a:lnSpc>
                <a:spcPct val="95000"/>
              </a:lnSpc>
              <a:spcBef>
                <a:spcPct val="25000"/>
              </a:spcBef>
              <a:spcAft>
                <a:spcPct val="10000"/>
              </a:spcAft>
              <a:buClrTx/>
              <a:buSzPct val="60000"/>
              <a:buNone/>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TextBox 14"/>
          <p:cNvSpPr txBox="1">
            <a:spLocks noChangeArrowheads="1"/>
          </p:cNvSpPr>
          <p:nvPr/>
        </p:nvSpPr>
        <p:spPr bwMode="auto">
          <a:xfrm>
            <a:off x="6372200" y="3284984"/>
            <a:ext cx="2409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Rakesh Agrawal</a:t>
            </a:r>
          </a:p>
        </p:txBody>
      </p:sp>
      <p:sp>
        <p:nvSpPr>
          <p:cNvPr id="15" name="矩形 14"/>
          <p:cNvSpPr/>
          <p:nvPr/>
        </p:nvSpPr>
        <p:spPr bwMode="auto">
          <a:xfrm>
            <a:off x="179512" y="5877271"/>
            <a:ext cx="8712968" cy="936105"/>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Rakesh Agrawal, Tomasz </a:t>
            </a:r>
            <a:r>
              <a:rPr lang="en-US" altLang="zh-CN" sz="2000" dirty="0" err="1">
                <a:solidFill>
                  <a:schemeClr val="bg1"/>
                </a:solidFill>
                <a:ea typeface="黑体" pitchFamily="2" charset="-122"/>
              </a:rPr>
              <a:t>Imielinski</a:t>
            </a:r>
            <a:r>
              <a:rPr lang="en-US" altLang="zh-CN" sz="2000" dirty="0">
                <a:solidFill>
                  <a:schemeClr val="bg1"/>
                </a:solidFill>
                <a:ea typeface="黑体" pitchFamily="2" charset="-122"/>
              </a:rPr>
              <a:t>, </a:t>
            </a:r>
            <a:r>
              <a:rPr lang="en-US" altLang="zh-CN" sz="2000" dirty="0" err="1">
                <a:solidFill>
                  <a:schemeClr val="bg1"/>
                </a:solidFill>
                <a:ea typeface="黑体" pitchFamily="2" charset="-122"/>
              </a:rPr>
              <a:t>Arun</a:t>
            </a:r>
            <a:r>
              <a:rPr lang="en-US" altLang="zh-CN" sz="2000" dirty="0">
                <a:solidFill>
                  <a:schemeClr val="bg1"/>
                </a:solidFill>
                <a:ea typeface="黑体" pitchFamily="2" charset="-122"/>
              </a:rPr>
              <a:t> N. Swami. Mining Association Rules between Sets of Items in Large Databases. </a:t>
            </a:r>
          </a:p>
          <a:p>
            <a:pPr algn="ctr" eaLnBrk="1" hangingPunct="1"/>
            <a:r>
              <a:rPr lang="en-US" altLang="zh-CN" sz="2000" dirty="0">
                <a:solidFill>
                  <a:schemeClr val="bg1"/>
                </a:solidFill>
                <a:ea typeface="黑体" pitchFamily="2" charset="-122"/>
              </a:rPr>
              <a:t>In SIGMOD, Pages 207-216, 1993 . (CCF A</a:t>
            </a:r>
            <a:r>
              <a:rPr lang="zh-CN" altLang="en-US" sz="2000" dirty="0">
                <a:solidFill>
                  <a:schemeClr val="bg1"/>
                </a:solidFill>
                <a:ea typeface="黑体" pitchFamily="2" charset="-122"/>
              </a:rPr>
              <a:t>类会议</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7" y="936626"/>
            <a:ext cx="2121818" cy="2397828"/>
          </a:xfrm>
          <a:prstGeom prst="rect">
            <a:avLst/>
          </a:prstGeom>
        </p:spPr>
      </p:pic>
    </p:spTree>
    <p:extLst>
      <p:ext uri="{BB962C8B-B14F-4D97-AF65-F5344CB8AC3E}">
        <p14:creationId xmlns:p14="http://schemas.microsoft.com/office/powerpoint/2010/main" val="35987405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“啤酒</a:t>
            </a:r>
            <a:r>
              <a:rPr lang="en-US" altLang="zh-CN" sz="4800" dirty="0">
                <a:latin typeface="黑体" panose="02010609060101010101" pitchFamily="49" charset="-122"/>
                <a:ea typeface="黑体" panose="02010609060101010101" pitchFamily="49" charset="-122"/>
              </a:rPr>
              <a:t>-</a:t>
            </a:r>
            <a:r>
              <a:rPr lang="zh-CN" altLang="en-US" sz="4800" dirty="0">
                <a:latin typeface="黑体" panose="02010609060101010101" pitchFamily="49" charset="-122"/>
                <a:ea typeface="黑体" panose="02010609060101010101" pitchFamily="49" charset="-122"/>
              </a:rPr>
              <a:t>尿布”与数据挖掘</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5782096" cy="2016323"/>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Rakesh Agrawal</a:t>
            </a: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由于在数据挖掘领域中的先驱性研究，特别是关于关联规则挖掘与隐私保护的研究，其被称为数据挖掘之父。</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其关于关联规则挖掘的论文，至今已经被全球学者引用超过</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3.7</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万次，并分别获得数据库领域国际顶级会议</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SIGMOD</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和</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VLDB</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的“时间检验奖”与“最具影响力奖”。</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349250" lvl="1" indent="0" algn="just" defTabSz="1030288">
              <a:lnSpc>
                <a:spcPct val="95000"/>
              </a:lnSpc>
              <a:spcBef>
                <a:spcPct val="25000"/>
              </a:spcBef>
              <a:spcAft>
                <a:spcPct val="10000"/>
              </a:spcAft>
              <a:buClrTx/>
              <a:buSzPct val="60000"/>
              <a:buNone/>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TextBox 14"/>
          <p:cNvSpPr txBox="1">
            <a:spLocks noChangeArrowheads="1"/>
          </p:cNvSpPr>
          <p:nvPr/>
        </p:nvSpPr>
        <p:spPr bwMode="auto">
          <a:xfrm>
            <a:off x="6372200" y="3284984"/>
            <a:ext cx="2409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Rakesh Agrawal</a:t>
            </a:r>
          </a:p>
        </p:txBody>
      </p:sp>
      <p:sp>
        <p:nvSpPr>
          <p:cNvPr id="15" name="矩形 14"/>
          <p:cNvSpPr/>
          <p:nvPr/>
        </p:nvSpPr>
        <p:spPr bwMode="auto">
          <a:xfrm>
            <a:off x="179512" y="5877271"/>
            <a:ext cx="8712968" cy="936105"/>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Rakesh Agrawal, Tomasz </a:t>
            </a:r>
            <a:r>
              <a:rPr lang="en-US" altLang="zh-CN" sz="2000" dirty="0" err="1">
                <a:solidFill>
                  <a:schemeClr val="bg1"/>
                </a:solidFill>
                <a:ea typeface="黑体" pitchFamily="2" charset="-122"/>
              </a:rPr>
              <a:t>Imielinski</a:t>
            </a:r>
            <a:r>
              <a:rPr lang="en-US" altLang="zh-CN" sz="2000" dirty="0">
                <a:solidFill>
                  <a:schemeClr val="bg1"/>
                </a:solidFill>
                <a:ea typeface="黑体" pitchFamily="2" charset="-122"/>
              </a:rPr>
              <a:t>, </a:t>
            </a:r>
            <a:r>
              <a:rPr lang="en-US" altLang="zh-CN" sz="2000" dirty="0" err="1">
                <a:solidFill>
                  <a:schemeClr val="bg1"/>
                </a:solidFill>
                <a:ea typeface="黑体" pitchFamily="2" charset="-122"/>
              </a:rPr>
              <a:t>Arun</a:t>
            </a:r>
            <a:r>
              <a:rPr lang="en-US" altLang="zh-CN" sz="2000" dirty="0">
                <a:solidFill>
                  <a:schemeClr val="bg1"/>
                </a:solidFill>
                <a:ea typeface="黑体" pitchFamily="2" charset="-122"/>
              </a:rPr>
              <a:t> N. Swami. Mining Association Rules between Sets of Items in Large Databases. </a:t>
            </a:r>
          </a:p>
          <a:p>
            <a:pPr algn="ctr" eaLnBrk="1" hangingPunct="1"/>
            <a:r>
              <a:rPr lang="en-US" altLang="zh-CN" sz="2000" dirty="0">
                <a:solidFill>
                  <a:schemeClr val="bg1"/>
                </a:solidFill>
                <a:ea typeface="黑体" pitchFamily="2" charset="-122"/>
              </a:rPr>
              <a:t>In SIGMOD, Pages 207-216, 1993 . (CCF A</a:t>
            </a:r>
            <a:r>
              <a:rPr lang="zh-CN" altLang="en-US" sz="2000" dirty="0">
                <a:solidFill>
                  <a:schemeClr val="bg1"/>
                </a:solidFill>
                <a:ea typeface="黑体" pitchFamily="2" charset="-122"/>
              </a:rPr>
              <a:t>类会议</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7" y="936626"/>
            <a:ext cx="2121818" cy="2397828"/>
          </a:xfrm>
          <a:prstGeom prst="rect">
            <a:avLst/>
          </a:prstGeom>
        </p:spPr>
      </p:pic>
      <p:pic>
        <p:nvPicPr>
          <p:cNvPr id="7" name="图片 6" descr="DSC_02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504" y="921469"/>
            <a:ext cx="8894609" cy="589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27547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CCF A</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类文献的优势</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经典图灵奖的贡献</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新方向的奠基工作</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solidFill>
                  <a:srgbClr val="FF0000"/>
                </a:solidFill>
                <a:latin typeface="黑体" panose="02010609060101010101" pitchFamily="49" charset="-122"/>
                <a:ea typeface="黑体" panose="02010609060101010101" pitchFamily="49" charset="-122"/>
              </a:rPr>
              <a:t>新应用的创新源泉</a:t>
            </a:r>
            <a:endParaRPr lang="en-US" altLang="zh-CN" sz="2800" dirty="0">
              <a:solidFill>
                <a:srgbClr val="FF0000"/>
              </a:solidFill>
              <a:latin typeface="黑体" panose="02010609060101010101" pitchFamily="49" charset="-122"/>
              <a:ea typeface="黑体" panose="02010609060101010101" pitchFamily="49" charset="-122"/>
            </a:endParaRPr>
          </a:p>
          <a:p>
            <a:pPr marL="349250" lvl="1" indent="0" algn="just" defTabSz="1030288">
              <a:lnSpc>
                <a:spcPct val="95000"/>
              </a:lnSpc>
              <a:spcBef>
                <a:spcPct val="25000"/>
              </a:spcBef>
              <a:spcAft>
                <a:spcPct val="10000"/>
              </a:spcAft>
              <a:buClrTx/>
              <a:buSzPct val="60000"/>
              <a:buNone/>
              <a:defRPr/>
            </a:pP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93073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altLang="zh-CN" sz="4800" dirty="0">
                <a:latin typeface="黑体" panose="02010609060101010101" pitchFamily="49" charset="-122"/>
                <a:ea typeface="黑体" panose="02010609060101010101" pitchFamily="49" charset="-122"/>
              </a:rPr>
              <a:t>PageRank</a:t>
            </a:r>
            <a:r>
              <a:rPr lang="zh-CN" altLang="en-US" sz="4800" dirty="0">
                <a:latin typeface="黑体" panose="02010609060101010101" pitchFamily="49" charset="-122"/>
                <a:ea typeface="黑体" panose="02010609060101010101" pitchFamily="49" charset="-122"/>
              </a:rPr>
              <a:t>与</a:t>
            </a:r>
            <a:r>
              <a:rPr lang="en-US" altLang="zh-CN" sz="4800" dirty="0">
                <a:latin typeface="黑体" panose="02010609060101010101" pitchFamily="49" charset="-122"/>
                <a:ea typeface="黑体" panose="02010609060101010101" pitchFamily="49" charset="-122"/>
              </a:rPr>
              <a:t>Google</a:t>
            </a:r>
          </a:p>
        </p:txBody>
      </p:sp>
      <p:sp>
        <p:nvSpPr>
          <p:cNvPr id="7" name="矩形 6"/>
          <p:cNvSpPr/>
          <p:nvPr/>
        </p:nvSpPr>
        <p:spPr bwMode="auto">
          <a:xfrm>
            <a:off x="179512" y="6161641"/>
            <a:ext cx="8712968" cy="651735"/>
          </a:xfrm>
          <a:prstGeom prst="rect">
            <a:avLst/>
          </a:prstGeom>
          <a:solidFill>
            <a:srgbClr val="0070C0"/>
          </a:solidFill>
          <a:ln>
            <a:noFill/>
          </a:ln>
        </p:spPr>
        <p:txBody>
          <a:bodyPr anchor="ctr"/>
          <a:lstStyle/>
          <a:p>
            <a:pPr algn="ctr" eaLnBrk="1" hangingPunct="1"/>
            <a:r>
              <a:rPr lang="en-US" altLang="zh-CN" sz="1800" dirty="0">
                <a:solidFill>
                  <a:schemeClr val="bg1"/>
                </a:solidFill>
                <a:ea typeface="黑体" pitchFamily="2" charset="-122"/>
              </a:rPr>
              <a:t>Sergey </a:t>
            </a:r>
            <a:r>
              <a:rPr lang="en-US" altLang="zh-CN" sz="1800" dirty="0" err="1">
                <a:solidFill>
                  <a:schemeClr val="bg1"/>
                </a:solidFill>
                <a:ea typeface="黑体" pitchFamily="2" charset="-122"/>
              </a:rPr>
              <a:t>Brin</a:t>
            </a:r>
            <a:r>
              <a:rPr lang="en-US" altLang="zh-CN" sz="1800" dirty="0">
                <a:solidFill>
                  <a:schemeClr val="bg1"/>
                </a:solidFill>
                <a:ea typeface="黑体" pitchFamily="2" charset="-122"/>
              </a:rPr>
              <a:t>, Lawrence Page. The Anatomy of a Large-Scale </a:t>
            </a:r>
            <a:r>
              <a:rPr lang="en-US" altLang="zh-CN" sz="1800" dirty="0" err="1">
                <a:solidFill>
                  <a:schemeClr val="bg1"/>
                </a:solidFill>
                <a:ea typeface="黑体" pitchFamily="2" charset="-122"/>
              </a:rPr>
              <a:t>Hypertextual</a:t>
            </a:r>
            <a:r>
              <a:rPr lang="en-US" altLang="zh-CN" sz="1800" dirty="0">
                <a:solidFill>
                  <a:schemeClr val="bg1"/>
                </a:solidFill>
                <a:ea typeface="黑体" pitchFamily="2" charset="-122"/>
              </a:rPr>
              <a:t> Web Search Engine. In WWW, Pages 107-117, 1999. (CCF A</a:t>
            </a:r>
            <a:r>
              <a:rPr lang="zh-CN" altLang="en-US" sz="1800" dirty="0">
                <a:solidFill>
                  <a:schemeClr val="bg1"/>
                </a:solidFill>
                <a:ea typeface="黑体" pitchFamily="2" charset="-122"/>
              </a:rPr>
              <a:t>类会议</a:t>
            </a:r>
            <a:r>
              <a:rPr lang="en-US" altLang="zh-CN" sz="1800" dirty="0">
                <a:solidFill>
                  <a:schemeClr val="bg1"/>
                </a:solidFill>
                <a:ea typeface="黑体" pitchFamily="2" charset="-122"/>
              </a:rPr>
              <a:t>)</a:t>
            </a:r>
            <a:endParaRPr lang="zh-CN" altLang="en-US" sz="1800" dirty="0">
              <a:solidFill>
                <a:schemeClr val="bg1"/>
              </a:solidFill>
              <a:latin typeface="黑体" pitchFamily="2" charset="-122"/>
              <a:ea typeface="黑体" pitchFamily="2" charset="-122"/>
            </a:endParaRPr>
          </a:p>
        </p:txBody>
      </p:sp>
      <p:sp>
        <p:nvSpPr>
          <p:cNvPr id="54" name="Content Placeholder 2"/>
          <p:cNvSpPr>
            <a:spLocks noGrp="1"/>
          </p:cNvSpPr>
          <p:nvPr>
            <p:ph sz="quarter" idx="1"/>
          </p:nvPr>
        </p:nvSpPr>
        <p:spPr>
          <a:xfrm>
            <a:off x="446088" y="836613"/>
            <a:ext cx="4197920" cy="552917"/>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Google</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诞生简史</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b="1" kern="1200" dirty="0">
                <a:latin typeface="黑体" panose="02010609060101010101" pitchFamily="49" charset="-122"/>
                <a:ea typeface="黑体" panose="02010609060101010101" pitchFamily="49" charset="-122"/>
                <a:cs typeface="Times New Roman" panose="02020603050405020304" pitchFamily="18" charset="0"/>
              </a:rPr>
              <a:t>他们是斯坦福大学博士生，</a:t>
            </a:r>
            <a:r>
              <a:rPr lang="en-US" altLang="zh-CN" sz="2800" b="1" kern="1200" dirty="0">
                <a:latin typeface="黑体" panose="02010609060101010101" pitchFamily="49" charset="-122"/>
                <a:ea typeface="黑体" panose="02010609060101010101" pitchFamily="49" charset="-122"/>
                <a:cs typeface="Times New Roman" panose="02020603050405020304" pitchFamily="18" charset="0"/>
              </a:rPr>
              <a:t>1994-1998</a:t>
            </a:r>
            <a:r>
              <a:rPr lang="zh-CN" altLang="en-US" sz="2800" b="1" kern="1200" dirty="0">
                <a:latin typeface="黑体" panose="02010609060101010101" pitchFamily="49" charset="-122"/>
                <a:ea typeface="黑体" panose="02010609060101010101" pitchFamily="49" charset="-122"/>
                <a:cs typeface="Times New Roman" panose="02020603050405020304" pitchFamily="18" charset="0"/>
              </a:rPr>
              <a:t>年从事上述“关联规则挖掘”的研究；</a:t>
            </a:r>
            <a:endParaRPr lang="en-US" altLang="zh-CN" sz="28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b="1" kern="1200" dirty="0">
                <a:latin typeface="黑体" panose="02010609060101010101" pitchFamily="49" charset="-122"/>
                <a:ea typeface="黑体" panose="02010609060101010101" pitchFamily="49" charset="-122"/>
                <a:cs typeface="Times New Roman" panose="02020603050405020304" pitchFamily="18" charset="0"/>
              </a:rPr>
              <a:t>他们的研究聚焦于从一篇学术论文在其他论文中的引用量来推断其重要性，这一概念就是</a:t>
            </a:r>
            <a:r>
              <a:rPr lang="en-US" altLang="zh-CN" sz="2800" b="1" kern="1200" dirty="0">
                <a:latin typeface="黑体" panose="02010609060101010101" pitchFamily="49" charset="-122"/>
                <a:ea typeface="黑体" panose="02010609060101010101" pitchFamily="49" charset="-122"/>
                <a:cs typeface="Times New Roman" panose="02020603050405020304" pitchFamily="18" charset="0"/>
              </a:rPr>
              <a:t>PageRank</a:t>
            </a:r>
            <a:r>
              <a:rPr lang="zh-CN" altLang="en-US" sz="2800" b="1" kern="1200" dirty="0">
                <a:latin typeface="黑体" panose="02010609060101010101" pitchFamily="49" charset="-122"/>
                <a:ea typeface="黑体" panose="02010609060101010101" pitchFamily="49" charset="-122"/>
                <a:cs typeface="Times New Roman" panose="02020603050405020304" pitchFamily="18" charset="0"/>
              </a:rPr>
              <a:t>的核心，继而所开发的系统就是</a:t>
            </a:r>
            <a:r>
              <a:rPr lang="en-US" altLang="zh-CN" sz="2800" b="1" kern="1200" dirty="0">
                <a:latin typeface="黑体" panose="02010609060101010101" pitchFamily="49" charset="-122"/>
                <a:ea typeface="黑体" panose="02010609060101010101" pitchFamily="49" charset="-122"/>
                <a:cs typeface="Times New Roman" panose="02020603050405020304" pitchFamily="18" charset="0"/>
              </a:rPr>
              <a:t>Google</a:t>
            </a:r>
            <a:r>
              <a:rPr lang="zh-CN" altLang="en-US" sz="2800" b="1" kern="1200" dirty="0">
                <a:latin typeface="黑体" panose="02010609060101010101" pitchFamily="49" charset="-122"/>
                <a:ea typeface="黑体" panose="02010609060101010101" pitchFamily="49" charset="-122"/>
                <a:cs typeface="Times New Roman" panose="02020603050405020304" pitchFamily="18" charset="0"/>
              </a:rPr>
              <a:t>的原型</a:t>
            </a:r>
            <a:endParaRPr lang="en-US" altLang="zh-CN" sz="2800" b="1" kern="12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948" y="908720"/>
            <a:ext cx="3561729" cy="232180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948" y="3961912"/>
            <a:ext cx="3561729" cy="2131384"/>
          </a:xfrm>
          <a:prstGeom prst="rect">
            <a:avLst/>
          </a:prstGeom>
        </p:spPr>
      </p:pic>
      <p:sp>
        <p:nvSpPr>
          <p:cNvPr id="49" name="TextBox 14"/>
          <p:cNvSpPr txBox="1">
            <a:spLocks noChangeArrowheads="1"/>
          </p:cNvSpPr>
          <p:nvPr/>
        </p:nvSpPr>
        <p:spPr bwMode="auto">
          <a:xfrm>
            <a:off x="5219948" y="3212976"/>
            <a:ext cx="35621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None/>
            </a:pPr>
            <a:r>
              <a:rPr lang="en-US" altLang="zh-CN" sz="2000" dirty="0">
                <a:latin typeface="黑体" panose="02010609060101010101" pitchFamily="49" charset="-122"/>
                <a:ea typeface="黑体" panose="02010609060101010101" pitchFamily="49" charset="-122"/>
              </a:rPr>
              <a:t>Sergey </a:t>
            </a:r>
            <a:r>
              <a:rPr lang="en-US" altLang="zh-CN" sz="2000" dirty="0" err="1">
                <a:latin typeface="黑体" panose="02010609060101010101" pitchFamily="49" charset="-122"/>
                <a:ea typeface="黑体" panose="02010609060101010101" pitchFamily="49" charset="-122"/>
              </a:rPr>
              <a:t>Brin</a:t>
            </a:r>
            <a:r>
              <a:rPr lang="en-US" altLang="zh-CN" sz="2000" dirty="0">
                <a:latin typeface="黑体" panose="02010609060101010101" pitchFamily="49" charset="-122"/>
                <a:ea typeface="黑体" panose="02010609060101010101" pitchFamily="49" charset="-122"/>
              </a:rPr>
              <a:t> </a:t>
            </a:r>
          </a:p>
          <a:p>
            <a:pPr algn="ctr" eaLnBrk="1" hangingPunct="1">
              <a:spcBef>
                <a:spcPct val="0"/>
              </a:spcBef>
              <a:buClrTx/>
              <a:buSzTx/>
              <a:buNone/>
            </a:pPr>
            <a:r>
              <a:rPr lang="en-US" altLang="zh-CN" sz="2000" dirty="0">
                <a:latin typeface="黑体" panose="02010609060101010101" pitchFamily="49" charset="-122"/>
                <a:ea typeface="黑体" panose="02010609060101010101" pitchFamily="49" charset="-122"/>
              </a:rPr>
              <a:t>Lawrence Page </a:t>
            </a:r>
          </a:p>
        </p:txBody>
      </p:sp>
    </p:spTree>
    <p:extLst>
      <p:ext uri="{BB962C8B-B14F-4D97-AF65-F5344CB8AC3E}">
        <p14:creationId xmlns:p14="http://schemas.microsoft.com/office/powerpoint/2010/main" val="654657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CCF A</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类文献的优势</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经典图灵奖的贡献</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新方向的奠基工作</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新应用的创新源泉</a:t>
            </a:r>
            <a:endParaRPr lang="en-US" altLang="zh-CN" sz="2800" dirty="0">
              <a:latin typeface="黑体" panose="02010609060101010101" pitchFamily="49" charset="-122"/>
              <a:ea typeface="黑体" panose="02010609060101010101" pitchFamily="49" charset="-122"/>
            </a:endParaRPr>
          </a:p>
          <a:p>
            <a:pPr marL="349250" lvl="1" indent="0" algn="just" defTabSz="1030288">
              <a:lnSpc>
                <a:spcPct val="95000"/>
              </a:lnSpc>
              <a:spcBef>
                <a:spcPct val="25000"/>
              </a:spcBef>
              <a:spcAft>
                <a:spcPct val="10000"/>
              </a:spcAft>
              <a:buClrTx/>
              <a:buSzPct val="60000"/>
              <a:buNone/>
              <a:defRPr/>
            </a:pPr>
            <a:endParaRPr lang="zh-CN" altLang="en-US" sz="3600" dirty="0">
              <a:latin typeface="黑体" panose="02010609060101010101" pitchFamily="49" charset="-122"/>
              <a:ea typeface="黑体" panose="02010609060101010101" pitchFamily="49" charset="-122"/>
            </a:endParaRPr>
          </a:p>
        </p:txBody>
      </p:sp>
      <p:sp>
        <p:nvSpPr>
          <p:cNvPr id="4" name="矩形 3"/>
          <p:cNvSpPr/>
          <p:nvPr/>
        </p:nvSpPr>
        <p:spPr bwMode="auto">
          <a:xfrm>
            <a:off x="179512" y="4077072"/>
            <a:ext cx="8712968" cy="1584176"/>
          </a:xfrm>
          <a:prstGeom prst="rect">
            <a:avLst/>
          </a:prstGeom>
          <a:solidFill>
            <a:srgbClr val="0070C0"/>
          </a:solidFill>
          <a:ln>
            <a:noFill/>
          </a:ln>
        </p:spPr>
        <p:txBody>
          <a:bodyPr anchor="ctr"/>
          <a:lstStyle/>
          <a:p>
            <a:pPr algn="ctr" eaLnBrk="1" hangingPunct="1"/>
            <a:r>
              <a:rPr lang="en-US" altLang="zh-CN" sz="2800" dirty="0">
                <a:solidFill>
                  <a:schemeClr val="bg1"/>
                </a:solidFill>
                <a:ea typeface="黑体" pitchFamily="2" charset="-122"/>
              </a:rPr>
              <a:t>Science</a:t>
            </a:r>
            <a:r>
              <a:rPr lang="zh-CN" altLang="en-US" sz="2800" dirty="0">
                <a:solidFill>
                  <a:schemeClr val="bg1"/>
                </a:solidFill>
                <a:ea typeface="黑体" pitchFamily="2" charset="-122"/>
              </a:rPr>
              <a:t>、</a:t>
            </a:r>
            <a:r>
              <a:rPr lang="en-US" altLang="zh-CN" sz="2800" dirty="0">
                <a:solidFill>
                  <a:schemeClr val="bg1"/>
                </a:solidFill>
                <a:ea typeface="黑体" pitchFamily="2" charset="-122"/>
              </a:rPr>
              <a:t>Nature</a:t>
            </a:r>
            <a:r>
              <a:rPr lang="zh-CN" altLang="en-US" sz="2800" dirty="0">
                <a:solidFill>
                  <a:schemeClr val="bg1"/>
                </a:solidFill>
                <a:ea typeface="黑体" pitchFamily="2" charset="-122"/>
              </a:rPr>
              <a:t>、</a:t>
            </a:r>
            <a:r>
              <a:rPr lang="en-US" altLang="zh-CN" sz="2800" dirty="0">
                <a:solidFill>
                  <a:schemeClr val="bg1"/>
                </a:solidFill>
                <a:ea typeface="黑体" pitchFamily="2" charset="-122"/>
              </a:rPr>
              <a:t>PNAS</a:t>
            </a:r>
            <a:r>
              <a:rPr lang="zh-CN" altLang="en-US" sz="2800" dirty="0">
                <a:solidFill>
                  <a:schemeClr val="bg1"/>
                </a:solidFill>
                <a:ea typeface="黑体" pitchFamily="2" charset="-122"/>
              </a:rPr>
              <a:t>与</a:t>
            </a:r>
            <a:r>
              <a:rPr lang="en-US" altLang="zh-CN" sz="2800" dirty="0">
                <a:solidFill>
                  <a:schemeClr val="bg1"/>
                </a:solidFill>
                <a:ea typeface="黑体" pitchFamily="2" charset="-122"/>
              </a:rPr>
              <a:t>CCF A</a:t>
            </a:r>
            <a:r>
              <a:rPr lang="zh-CN" altLang="en-US" sz="2800" dirty="0">
                <a:solidFill>
                  <a:schemeClr val="bg1"/>
                </a:solidFill>
                <a:ea typeface="黑体" pitchFamily="2" charset="-122"/>
              </a:rPr>
              <a:t>类文献并非是追踪科技应用前沿技术与经典工作的唯一手段，但有很大概率可捕获到前沿与经典！</a:t>
            </a:r>
            <a:endParaRPr lang="zh-CN" altLang="en-US" sz="28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20831525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lgn="ctr" eaLnBrk="1" hangingPunct="1"/>
            <a:r>
              <a:rPr lang="zh-CN" altLang="en-US" sz="4800" b="1" dirty="0">
                <a:latin typeface="黑体" panose="02010609060101010101" pitchFamily="49" charset="-122"/>
                <a:ea typeface="黑体" panose="02010609060101010101" pitchFamily="49" charset="-122"/>
              </a:rPr>
              <a:t>课程提纲</a:t>
            </a:r>
            <a:endParaRPr lang="en-US" altLang="zh-CN" sz="4800" b="1" dirty="0">
              <a:latin typeface="黑体" panose="02010609060101010101" pitchFamily="49" charset="-122"/>
              <a:ea typeface="黑体" panose="02010609060101010101" pitchFamily="49" charset="-122"/>
            </a:endParaRPr>
          </a:p>
        </p:txBody>
      </p:sp>
      <p:sp>
        <p:nvSpPr>
          <p:cNvPr id="5" name="Rectangle 3"/>
          <p:cNvSpPr txBox="1">
            <a:spLocks noChangeArrowheads="1"/>
          </p:cNvSpPr>
          <p:nvPr/>
        </p:nvSpPr>
        <p:spPr bwMode="auto">
          <a:xfrm>
            <a:off x="228600" y="884138"/>
            <a:ext cx="86248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539750" indent="-385763" defTabSz="1030288">
              <a:defRPr sz="3200">
                <a:solidFill>
                  <a:schemeClr val="accent2"/>
                </a:solidFill>
                <a:latin typeface="Algerian" panose="04020705040A02060702" pitchFamily="82" charset="0"/>
                <a:ea typeface="宋体" panose="02010600030101010101" pitchFamily="2" charset="-122"/>
              </a:defRPr>
            </a:lvl1pPr>
            <a:lvl2pPr marL="742950" indent="-285750" defTabSz="1030288">
              <a:defRPr sz="3200">
                <a:solidFill>
                  <a:schemeClr val="accent2"/>
                </a:solidFill>
                <a:latin typeface="Algerian" panose="04020705040A02060702" pitchFamily="82" charset="0"/>
                <a:ea typeface="宋体" panose="02010600030101010101" pitchFamily="2" charset="-122"/>
              </a:defRPr>
            </a:lvl2pPr>
            <a:lvl3pPr marL="1143000" indent="-228600" defTabSz="1030288">
              <a:defRPr sz="3200">
                <a:solidFill>
                  <a:schemeClr val="accent2"/>
                </a:solidFill>
                <a:latin typeface="Algerian" panose="04020705040A02060702" pitchFamily="82" charset="0"/>
                <a:ea typeface="宋体" panose="02010600030101010101" pitchFamily="2" charset="-122"/>
              </a:defRPr>
            </a:lvl3pPr>
            <a:lvl4pPr marL="1600200" indent="-228600" defTabSz="1030288">
              <a:defRPr sz="3200">
                <a:solidFill>
                  <a:schemeClr val="accent2"/>
                </a:solidFill>
                <a:latin typeface="Algerian" panose="04020705040A02060702" pitchFamily="82" charset="0"/>
                <a:ea typeface="宋体" panose="02010600030101010101" pitchFamily="2" charset="-122"/>
              </a:defRPr>
            </a:lvl4pPr>
            <a:lvl5pPr marL="2057400" indent="-228600" defTabSz="1030288">
              <a:defRPr sz="3200">
                <a:solidFill>
                  <a:schemeClr val="accent2"/>
                </a:solidFill>
                <a:latin typeface="Algerian" panose="04020705040A02060702" pitchFamily="82" charset="0"/>
                <a:ea typeface="宋体" panose="02010600030101010101" pitchFamily="2" charset="-122"/>
              </a:defRPr>
            </a:lvl5pPr>
            <a:lvl6pPr marL="25146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6pPr>
            <a:lvl7pPr marL="29718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7pPr>
            <a:lvl8pPr marL="34290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8pPr>
            <a:lvl9pPr marL="38862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9pPr>
          </a:lstStyle>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rPr>
              <a:t>为何搜索文献</a:t>
            </a:r>
            <a:endParaRPr lang="en-US" altLang="zh-CN"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rPr>
              <a:t>浅谈前沿经典</a:t>
            </a:r>
            <a:endParaRPr lang="en-US" altLang="zh-CN"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文献搜索技巧</a:t>
            </a:r>
            <a:endParaRPr lang="en-US" altLang="zh-CN"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998913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搜索方式</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基于来源</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基于主题</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基于作者</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endParaRPr lang="zh-CN" altLang="en-US" sz="3600" dirty="0">
              <a:latin typeface="黑体" panose="02010609060101010101" pitchFamily="49" charset="-122"/>
              <a:ea typeface="黑体" panose="02010609060101010101" pitchFamily="49" charset="-122"/>
            </a:endParaRPr>
          </a:p>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科普网站：科学网、中国计算机学会官网</a:t>
            </a:r>
            <a:endParaRPr lang="en-US" altLang="zh-CN" sz="21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学术刊物：计算机学报、软件学报</a:t>
            </a:r>
            <a:endParaRPr lang="en-US" altLang="zh-CN" sz="21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搜索平台：中国知网、万方数据、等等</a:t>
            </a:r>
          </a:p>
        </p:txBody>
      </p:sp>
      <p:grpSp>
        <p:nvGrpSpPr>
          <p:cNvPr id="10" name="组合 9"/>
          <p:cNvGrpSpPr/>
          <p:nvPr/>
        </p:nvGrpSpPr>
        <p:grpSpPr>
          <a:xfrm>
            <a:off x="7524328" y="2762286"/>
            <a:ext cx="1573629" cy="4051090"/>
            <a:chOff x="5546036" y="2042206"/>
            <a:chExt cx="1573629" cy="405109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036" y="2042206"/>
              <a:ext cx="1573629" cy="222694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036" y="3998913"/>
              <a:ext cx="1542862" cy="2094383"/>
            </a:xfrm>
            <a:prstGeom prst="rect">
              <a:avLst/>
            </a:prstGeom>
          </p:spPr>
        </p:pic>
      </p:grpSp>
      <p:sp>
        <p:nvSpPr>
          <p:cNvPr id="12" name="AutoShape 140"/>
          <p:cNvSpPr>
            <a:spLocks noChangeArrowheads="1"/>
          </p:cNvSpPr>
          <p:nvPr/>
        </p:nvSpPr>
        <p:spPr bwMode="auto">
          <a:xfrm>
            <a:off x="3491113" y="4365104"/>
            <a:ext cx="3673175" cy="479337"/>
          </a:xfrm>
          <a:prstGeom prst="wedgeRoundRectCallout">
            <a:avLst>
              <a:gd name="adj1" fmla="val 5016"/>
              <a:gd name="adj2" fmla="val 87037"/>
              <a:gd name="adj3" fmla="val 16667"/>
            </a:avLst>
          </a:prstGeom>
          <a:solidFill>
            <a:srgbClr val="0070C0"/>
          </a:solidFill>
          <a:ln>
            <a:noFill/>
          </a:ln>
          <a:effectLst>
            <a:prstShdw prst="shdw17" dist="17961" dir="2700000">
              <a:srgbClr val="3399FF">
                <a:gamma/>
                <a:shade val="60000"/>
                <a:invGamma/>
              </a:srgbClr>
            </a:prstShdw>
          </a:effectLst>
          <a:extLst/>
        </p:spPr>
        <p:txBody>
          <a:bodyPr anchor="ctr"/>
          <a:lstStyle/>
          <a:p>
            <a:pPr defTabSz="-1588">
              <a:buSzPct val="100000"/>
            </a:pPr>
            <a:r>
              <a:rPr lang="en-US" altLang="zh-CN" sz="1800" dirty="0">
                <a:solidFill>
                  <a:schemeClr val="bg1"/>
                </a:solidFill>
                <a:ea typeface="黑体" pitchFamily="2" charset="-122"/>
              </a:rPr>
              <a:t>http://www.ccf.org.cn/sites/ccf/</a:t>
            </a:r>
            <a:endParaRPr lang="zh-CN" altLang="en-US" sz="1800" dirty="0">
              <a:solidFill>
                <a:schemeClr val="bg1"/>
              </a:solidFill>
              <a:latin typeface="黑体" pitchFamily="2" charset="-122"/>
              <a:ea typeface="黑体" pitchFamily="2" charset="-122"/>
            </a:endParaRPr>
          </a:p>
        </p:txBody>
      </p:sp>
      <p:sp>
        <p:nvSpPr>
          <p:cNvPr id="14" name="AutoShape 140"/>
          <p:cNvSpPr>
            <a:spLocks noChangeArrowheads="1"/>
          </p:cNvSpPr>
          <p:nvPr/>
        </p:nvSpPr>
        <p:spPr bwMode="auto">
          <a:xfrm>
            <a:off x="1547665" y="6262031"/>
            <a:ext cx="5616624" cy="479337"/>
          </a:xfrm>
          <a:prstGeom prst="wedgeRoundRectCallout">
            <a:avLst>
              <a:gd name="adj1" fmla="val -20917"/>
              <a:gd name="adj2" fmla="val -68235"/>
              <a:gd name="adj3" fmla="val 16667"/>
            </a:avLst>
          </a:prstGeom>
          <a:solidFill>
            <a:srgbClr val="0070C0"/>
          </a:solidFill>
          <a:ln>
            <a:noFill/>
          </a:ln>
          <a:effectLst>
            <a:prstShdw prst="shdw17" dist="17961" dir="2700000">
              <a:srgbClr val="3399FF">
                <a:gamma/>
                <a:shade val="60000"/>
                <a:invGamma/>
              </a:srgbClr>
            </a:prstShdw>
          </a:effectLst>
          <a:extLst/>
        </p:spPr>
        <p:txBody>
          <a:bodyPr anchor="ctr"/>
          <a:lstStyle/>
          <a:p>
            <a:pPr defTabSz="-1588">
              <a:buSzPct val="100000"/>
            </a:pPr>
            <a:r>
              <a:rPr lang="en-US" altLang="zh-CN" sz="1800" dirty="0">
                <a:solidFill>
                  <a:schemeClr val="bg1"/>
                </a:solidFill>
                <a:ea typeface="黑体" pitchFamily="2" charset="-122"/>
              </a:rPr>
              <a:t>http://lib.buaa.edu.cn/resources?cid=26&amp;pid=19</a:t>
            </a:r>
            <a:endParaRPr lang="zh-CN" altLang="en-US" sz="1800" dirty="0">
              <a:solidFill>
                <a:schemeClr val="bg1"/>
              </a:solidFill>
              <a:ea typeface="黑体" pitchFamily="2" charset="-122"/>
            </a:endParaRPr>
          </a:p>
        </p:txBody>
      </p:sp>
    </p:spTree>
    <p:extLst>
      <p:ext uri="{BB962C8B-B14F-4D97-AF65-F5344CB8AC3E}">
        <p14:creationId xmlns:p14="http://schemas.microsoft.com/office/powerpoint/2010/main" val="27016954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66441D-3C26-466D-A32E-6AAC72E57022}"/>
              </a:ext>
            </a:extLst>
          </p:cNvPr>
          <p:cNvPicPr>
            <a:picLocks noChangeAspect="1"/>
          </p:cNvPicPr>
          <p:nvPr/>
        </p:nvPicPr>
        <p:blipFill>
          <a:blip r:embed="rId2"/>
          <a:stretch>
            <a:fillRect/>
          </a:stretch>
        </p:blipFill>
        <p:spPr>
          <a:xfrm>
            <a:off x="0" y="2627287"/>
            <a:ext cx="9144000" cy="3754041"/>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科普网站：科学网、</a:t>
            </a:r>
            <a:r>
              <a:rPr lang="zh-CN" altLang="en-US" sz="2100" b="1" dirty="0">
                <a:solidFill>
                  <a:srgbClr val="FF0000"/>
                </a:solidFill>
                <a:latin typeface="黑体" panose="02010609060101010101" pitchFamily="49" charset="-122"/>
                <a:ea typeface="黑体" panose="02010609060101010101" pitchFamily="49" charset="-122"/>
              </a:rPr>
              <a:t>中国计算机学会官网</a:t>
            </a:r>
            <a:endParaRPr lang="en-US" altLang="zh-CN" sz="2100" b="1" dirty="0">
              <a:solidFill>
                <a:srgbClr val="FF0000"/>
              </a:solidFill>
              <a:latin typeface="黑体" panose="02010609060101010101" pitchFamily="49" charset="-122"/>
              <a:ea typeface="黑体" panose="02010609060101010101" pitchFamily="49" charset="-122"/>
            </a:endParaRPr>
          </a:p>
        </p:txBody>
      </p:sp>
      <p:sp>
        <p:nvSpPr>
          <p:cNvPr id="3" name="矩形: 圆角 2"/>
          <p:cNvSpPr/>
          <p:nvPr/>
        </p:nvSpPr>
        <p:spPr>
          <a:xfrm>
            <a:off x="611560" y="4509120"/>
            <a:ext cx="432048"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40"/>
          <p:cNvSpPr>
            <a:spLocks noChangeArrowheads="1"/>
          </p:cNvSpPr>
          <p:nvPr/>
        </p:nvSpPr>
        <p:spPr bwMode="auto">
          <a:xfrm>
            <a:off x="1043609" y="5589241"/>
            <a:ext cx="936103" cy="936103"/>
          </a:xfrm>
          <a:prstGeom prst="wedgeRoundRectCallout">
            <a:avLst>
              <a:gd name="adj1" fmla="val -49494"/>
              <a:gd name="adj2" fmla="val -144397"/>
              <a:gd name="adj3" fmla="val 16667"/>
            </a:avLst>
          </a:prstGeom>
          <a:solidFill>
            <a:srgbClr val="0070C0"/>
          </a:solidFill>
          <a:ln>
            <a:noFill/>
          </a:ln>
          <a:effectLst>
            <a:prstShdw prst="shdw17" dist="17961" dir="2700000">
              <a:srgbClr val="3399FF">
                <a:gamma/>
                <a:shade val="60000"/>
                <a:invGamma/>
              </a:srgbClr>
            </a:prstShdw>
          </a:effectLst>
          <a:extLst/>
        </p:spPr>
        <p:txBody>
          <a:bodyPr anchor="ctr"/>
          <a:lstStyle/>
          <a:p>
            <a:pPr defTabSz="-1588">
              <a:buSzPct val="100000"/>
            </a:pPr>
            <a:r>
              <a:rPr lang="zh-CN" altLang="en-US" sz="2400" dirty="0">
                <a:solidFill>
                  <a:schemeClr val="bg1"/>
                </a:solidFill>
                <a:ea typeface="黑体" pitchFamily="2" charset="-122"/>
              </a:rPr>
              <a:t>学会通讯</a:t>
            </a:r>
            <a:endParaRPr lang="zh-CN" altLang="en-US" sz="24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24648931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lgn="ctr" eaLnBrk="1" hangingPunct="1"/>
            <a:r>
              <a:rPr lang="zh-CN" altLang="en-US" sz="4800" b="1" dirty="0">
                <a:latin typeface="黑体" panose="02010609060101010101" pitchFamily="49" charset="-122"/>
                <a:ea typeface="黑体" panose="02010609060101010101" pitchFamily="49" charset="-122"/>
              </a:rPr>
              <a:t>课程提纲</a:t>
            </a:r>
            <a:endParaRPr lang="en-US" altLang="zh-CN" sz="4800" b="1" dirty="0">
              <a:latin typeface="黑体" panose="02010609060101010101" pitchFamily="49" charset="-122"/>
              <a:ea typeface="黑体" panose="02010609060101010101" pitchFamily="49" charset="-122"/>
            </a:endParaRPr>
          </a:p>
        </p:txBody>
      </p:sp>
      <p:sp>
        <p:nvSpPr>
          <p:cNvPr id="5" name="Rectangle 3"/>
          <p:cNvSpPr txBox="1">
            <a:spLocks noChangeArrowheads="1"/>
          </p:cNvSpPr>
          <p:nvPr/>
        </p:nvSpPr>
        <p:spPr bwMode="auto">
          <a:xfrm>
            <a:off x="228600" y="884138"/>
            <a:ext cx="86248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539750" indent="-385763" defTabSz="1030288">
              <a:defRPr sz="3200">
                <a:solidFill>
                  <a:schemeClr val="accent2"/>
                </a:solidFill>
                <a:latin typeface="Algerian" panose="04020705040A02060702" pitchFamily="82" charset="0"/>
                <a:ea typeface="宋体" panose="02010600030101010101" pitchFamily="2" charset="-122"/>
              </a:defRPr>
            </a:lvl1pPr>
            <a:lvl2pPr marL="742950" indent="-285750" defTabSz="1030288">
              <a:defRPr sz="3200">
                <a:solidFill>
                  <a:schemeClr val="accent2"/>
                </a:solidFill>
                <a:latin typeface="Algerian" panose="04020705040A02060702" pitchFamily="82" charset="0"/>
                <a:ea typeface="宋体" panose="02010600030101010101" pitchFamily="2" charset="-122"/>
              </a:defRPr>
            </a:lvl2pPr>
            <a:lvl3pPr marL="1143000" indent="-228600" defTabSz="1030288">
              <a:defRPr sz="3200">
                <a:solidFill>
                  <a:schemeClr val="accent2"/>
                </a:solidFill>
                <a:latin typeface="Algerian" panose="04020705040A02060702" pitchFamily="82" charset="0"/>
                <a:ea typeface="宋体" panose="02010600030101010101" pitchFamily="2" charset="-122"/>
              </a:defRPr>
            </a:lvl3pPr>
            <a:lvl4pPr marL="1600200" indent="-228600" defTabSz="1030288">
              <a:defRPr sz="3200">
                <a:solidFill>
                  <a:schemeClr val="accent2"/>
                </a:solidFill>
                <a:latin typeface="Algerian" panose="04020705040A02060702" pitchFamily="82" charset="0"/>
                <a:ea typeface="宋体" panose="02010600030101010101" pitchFamily="2" charset="-122"/>
              </a:defRPr>
            </a:lvl4pPr>
            <a:lvl5pPr marL="2057400" indent="-228600" defTabSz="1030288">
              <a:defRPr sz="3200">
                <a:solidFill>
                  <a:schemeClr val="accent2"/>
                </a:solidFill>
                <a:latin typeface="Algerian" panose="04020705040A02060702" pitchFamily="82" charset="0"/>
                <a:ea typeface="宋体" panose="02010600030101010101" pitchFamily="2" charset="-122"/>
              </a:defRPr>
            </a:lvl5pPr>
            <a:lvl6pPr marL="25146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6pPr>
            <a:lvl7pPr marL="29718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7pPr>
            <a:lvl8pPr marL="34290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8pPr>
            <a:lvl9pPr marL="38862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9pPr>
          </a:lstStyle>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为何搜索文献</a:t>
            </a:r>
            <a:endParaRPr lang="en-US" altLang="zh-CN"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浅谈前沿经典</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文献搜索技巧</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071230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学术刊物：计算机学报、</a:t>
            </a:r>
            <a:r>
              <a:rPr lang="zh-CN" altLang="en-US" sz="2100" b="1" dirty="0">
                <a:solidFill>
                  <a:srgbClr val="FF0000"/>
                </a:solidFill>
                <a:latin typeface="黑体" panose="02010609060101010101" pitchFamily="49" charset="-122"/>
                <a:ea typeface="黑体" panose="02010609060101010101" pitchFamily="49" charset="-122"/>
              </a:rPr>
              <a:t>软件学报</a:t>
            </a:r>
            <a:endParaRPr lang="en-US" altLang="zh-CN" sz="2100" b="1"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99592" y="2348880"/>
            <a:ext cx="7452320" cy="4317298"/>
          </a:xfrm>
          <a:prstGeom prst="rect">
            <a:avLst/>
          </a:prstGeom>
        </p:spPr>
      </p:pic>
      <p:sp>
        <p:nvSpPr>
          <p:cNvPr id="11" name="矩形: 圆角 10"/>
          <p:cNvSpPr/>
          <p:nvPr/>
        </p:nvSpPr>
        <p:spPr>
          <a:xfrm>
            <a:off x="1619672" y="5445224"/>
            <a:ext cx="1080120" cy="288032"/>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47637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学术刊物：计算机学报、</a:t>
            </a:r>
            <a:r>
              <a:rPr lang="zh-CN" altLang="en-US" sz="2100" b="1" dirty="0">
                <a:solidFill>
                  <a:srgbClr val="FF0000"/>
                </a:solidFill>
                <a:latin typeface="黑体" panose="02010609060101010101" pitchFamily="49" charset="-122"/>
                <a:ea typeface="黑体" panose="02010609060101010101" pitchFamily="49" charset="-122"/>
              </a:rPr>
              <a:t>软件学报</a:t>
            </a:r>
            <a:endParaRPr lang="en-US" altLang="zh-CN" sz="2100" b="1"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115616" y="2420888"/>
            <a:ext cx="7113048" cy="4339437"/>
          </a:xfrm>
          <a:prstGeom prst="rect">
            <a:avLst/>
          </a:prstGeom>
        </p:spPr>
      </p:pic>
      <p:sp>
        <p:nvSpPr>
          <p:cNvPr id="11" name="矩形: 圆角 10"/>
          <p:cNvSpPr/>
          <p:nvPr/>
        </p:nvSpPr>
        <p:spPr>
          <a:xfrm>
            <a:off x="3491880" y="5733256"/>
            <a:ext cx="2952328" cy="144016"/>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08463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学术刊物：计算机学报、</a:t>
            </a:r>
            <a:r>
              <a:rPr lang="zh-CN" altLang="en-US" sz="2100" b="1" dirty="0">
                <a:solidFill>
                  <a:srgbClr val="FF0000"/>
                </a:solidFill>
                <a:latin typeface="黑体" panose="02010609060101010101" pitchFamily="49" charset="-122"/>
                <a:ea typeface="黑体" panose="02010609060101010101" pitchFamily="49" charset="-122"/>
              </a:rPr>
              <a:t>软件学报</a:t>
            </a:r>
            <a:endParaRPr lang="en-US" altLang="zh-CN" sz="2100" b="1"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115616" y="2420888"/>
            <a:ext cx="6883264" cy="4269366"/>
          </a:xfrm>
          <a:prstGeom prst="rect">
            <a:avLst/>
          </a:prstGeom>
        </p:spPr>
      </p:pic>
      <p:sp>
        <p:nvSpPr>
          <p:cNvPr id="11" name="矩形: 圆角 10"/>
          <p:cNvSpPr/>
          <p:nvPr/>
        </p:nvSpPr>
        <p:spPr>
          <a:xfrm>
            <a:off x="3275856" y="6165304"/>
            <a:ext cx="864096" cy="360040"/>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0166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搜索平台：中国知网、万方数据、等等</a:t>
            </a:r>
          </a:p>
        </p:txBody>
      </p:sp>
      <p:pic>
        <p:nvPicPr>
          <p:cNvPr id="5" name="图片 4"/>
          <p:cNvPicPr>
            <a:picLocks noChangeAspect="1"/>
          </p:cNvPicPr>
          <p:nvPr/>
        </p:nvPicPr>
        <p:blipFill>
          <a:blip r:embed="rId2"/>
          <a:stretch>
            <a:fillRect/>
          </a:stretch>
        </p:blipFill>
        <p:spPr>
          <a:xfrm>
            <a:off x="902121" y="2420887"/>
            <a:ext cx="7463651" cy="4272541"/>
          </a:xfrm>
          <a:prstGeom prst="rect">
            <a:avLst/>
          </a:prstGeom>
        </p:spPr>
      </p:pic>
      <p:sp>
        <p:nvSpPr>
          <p:cNvPr id="7" name="矩形: 圆角 6"/>
          <p:cNvSpPr/>
          <p:nvPr/>
        </p:nvSpPr>
        <p:spPr>
          <a:xfrm>
            <a:off x="5148064" y="2924944"/>
            <a:ext cx="792088" cy="360040"/>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95297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2121" y="2420888"/>
            <a:ext cx="7463651" cy="4199689"/>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搜索平台：中国知网、万方数据、等等</a:t>
            </a:r>
          </a:p>
        </p:txBody>
      </p:sp>
      <p:sp>
        <p:nvSpPr>
          <p:cNvPr id="7" name="矩形: 圆角 6"/>
          <p:cNvSpPr/>
          <p:nvPr/>
        </p:nvSpPr>
        <p:spPr>
          <a:xfrm>
            <a:off x="5148064" y="3212976"/>
            <a:ext cx="792088" cy="288032"/>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62557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2121" y="2371642"/>
            <a:ext cx="7463651" cy="4369726"/>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zh-CN" altLang="en-US" sz="2100" b="1" dirty="0">
                <a:solidFill>
                  <a:srgbClr val="FF0000"/>
                </a:solidFill>
                <a:latin typeface="黑体" panose="02010609060101010101" pitchFamily="49" charset="-122"/>
                <a:ea typeface="黑体" panose="02010609060101010101" pitchFamily="49" charset="-122"/>
              </a:rPr>
              <a:t>中国知网</a:t>
            </a:r>
            <a:r>
              <a:rPr lang="zh-CN" altLang="en-US" sz="2100" dirty="0">
                <a:latin typeface="黑体" panose="02010609060101010101" pitchFamily="49" charset="-122"/>
                <a:ea typeface="黑体" panose="02010609060101010101" pitchFamily="49" charset="-122"/>
              </a:rPr>
              <a:t>、万方数据、等等</a:t>
            </a:r>
          </a:p>
        </p:txBody>
      </p:sp>
      <p:sp>
        <p:nvSpPr>
          <p:cNvPr id="7" name="矩形: 圆角 6"/>
          <p:cNvSpPr/>
          <p:nvPr/>
        </p:nvSpPr>
        <p:spPr>
          <a:xfrm>
            <a:off x="4499992" y="6453336"/>
            <a:ext cx="792088"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3286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2121" y="2420888"/>
            <a:ext cx="7463651" cy="4306124"/>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12267"/>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中文工具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搜索平台：中国知网、万方数据、等等</a:t>
            </a:r>
          </a:p>
        </p:txBody>
      </p:sp>
      <p:sp>
        <p:nvSpPr>
          <p:cNvPr id="7" name="矩形: 圆角 6"/>
          <p:cNvSpPr/>
          <p:nvPr/>
        </p:nvSpPr>
        <p:spPr>
          <a:xfrm>
            <a:off x="1619672" y="5589240"/>
            <a:ext cx="3168352"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48884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016323"/>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科普网站：</a:t>
            </a:r>
            <a:r>
              <a:rPr lang="en-US" altLang="zh-CN" sz="2000" dirty="0">
                <a:latin typeface="黑体" panose="02010609060101010101" pitchFamily="49" charset="-122"/>
                <a:ea typeface="黑体" panose="02010609060101010101" pitchFamily="49" charset="-122"/>
              </a:rPr>
              <a:t> MIT Technology Review </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ACM/IEEE</a:t>
            </a:r>
            <a:r>
              <a:rPr lang="zh-CN" altLang="en-US" sz="2100" dirty="0">
                <a:latin typeface="黑体" panose="02010609060101010101" pitchFamily="49" charset="-122"/>
                <a:ea typeface="黑体" panose="02010609060101010101" pitchFamily="49" charset="-122"/>
              </a:rPr>
              <a:t>官网</a:t>
            </a:r>
            <a:endParaRPr lang="en-US" altLang="zh-CN" sz="21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latin typeface="黑体" panose="02010609060101010101" pitchFamily="49" charset="-122"/>
                <a:ea typeface="黑体" panose="02010609060101010101" pitchFamily="49" charset="-122"/>
              </a:rPr>
              <a:t>Google Scholar</a:t>
            </a:r>
            <a:r>
              <a:rPr lang="zh-CN" altLang="en-US" sz="2100" b="1" dirty="0">
                <a:latin typeface="黑体" panose="02010609060101010101" pitchFamily="49" charset="-122"/>
                <a:ea typeface="黑体" panose="02010609060101010101" pitchFamily="49" charset="-122"/>
              </a:rPr>
              <a:t>、</a:t>
            </a:r>
            <a:r>
              <a:rPr lang="en-US" altLang="zh-CN" sz="2100" b="1"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spTree>
    <p:extLst>
      <p:ext uri="{BB962C8B-B14F-4D97-AF65-F5344CB8AC3E}">
        <p14:creationId xmlns:p14="http://schemas.microsoft.com/office/powerpoint/2010/main" val="39744810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bwMode="auto">
          <a:xfrm>
            <a:off x="446088" y="404664"/>
            <a:ext cx="5350048" cy="597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660033"/>
              </a:buClr>
              <a:buSzPct val="70000"/>
              <a:buFont typeface="Wingdings" panose="05000000000000000000" pitchFamily="2" charset="2"/>
              <a:buChar char="l"/>
              <a:defRPr sz="3000">
                <a:solidFill>
                  <a:schemeClr val="tx1"/>
                </a:solidFill>
                <a:latin typeface="+mn-lt"/>
                <a:ea typeface="MS PGothic" pitchFamily="34" charset="-128"/>
                <a:cs typeface="ＭＳ Ｐゴシック" charset="-128"/>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S PGothic" pitchFamily="34" charset="-128"/>
              </a:defRPr>
            </a:lvl2pPr>
            <a:lvl3pPr marL="987425" indent="-293688" algn="l" rtl="0" eaLnBrk="0" fontAlgn="base" hangingPunct="0">
              <a:spcBef>
                <a:spcPct val="20000"/>
              </a:spcBef>
              <a:spcAft>
                <a:spcPct val="0"/>
              </a:spcAft>
              <a:buClr>
                <a:schemeClr val="accent2"/>
              </a:buClr>
              <a:buSzPct val="70000"/>
              <a:buChar char="o"/>
              <a:defRPr sz="2300">
                <a:solidFill>
                  <a:schemeClr val="tx1"/>
                </a:solidFill>
                <a:latin typeface="+mn-lt"/>
                <a:ea typeface="MS PGothic" pitchFamily="34" charset="-128"/>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S PGothic" pitchFamily="34" charset="-128"/>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S PGothic" pitchFamily="34" charset="-128"/>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85763" indent="-385763" algn="just" defTabSz="1030288">
              <a:lnSpc>
                <a:spcPct val="95000"/>
              </a:lnSpc>
              <a:spcBef>
                <a:spcPct val="25000"/>
              </a:spcBef>
              <a:spcAft>
                <a:spcPct val="10000"/>
              </a:spcAft>
              <a:buClrTx/>
              <a:buSzPct val="60000"/>
              <a:defRPr/>
            </a:pPr>
            <a:r>
              <a:rPr lang="en-US" altLang="zh-CN" sz="3200" b="1"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James Nicholas "Jim" Gray</a:t>
            </a:r>
          </a:p>
          <a:p>
            <a:pPr marL="735013" lvl="1" indent="-385763" algn="just" defTabSz="1030288">
              <a:lnSpc>
                <a:spcPct val="95000"/>
              </a:lnSpc>
              <a:spcBef>
                <a:spcPct val="25000"/>
              </a:spcBef>
              <a:spcAft>
                <a:spcPct val="10000"/>
              </a:spcAft>
              <a:buClrTx/>
              <a:buSzPct val="60000"/>
              <a:defRPr/>
            </a:pPr>
            <a:r>
              <a:rPr lang="zh-CN" altLang="en-US"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由于在数据库系统于事务处理领域的卓越贡献，</a:t>
            </a:r>
            <a:r>
              <a:rPr lang="en-US" altLang="zh-CN"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1998</a:t>
            </a:r>
            <a:r>
              <a:rPr lang="zh-CN" altLang="en-US"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年获得图灵奖。</a:t>
            </a:r>
            <a:endParaRPr lang="en-US" altLang="zh-CN" sz="2800" b="0" kern="12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b="0" kern="0" dirty="0">
                <a:latin typeface="黑体" panose="02010609060101010101" pitchFamily="49" charset="-122"/>
                <a:ea typeface="黑体" panose="02010609060101010101" pitchFamily="49" charset="-122"/>
              </a:rPr>
              <a:t>微软公司为其建造</a:t>
            </a:r>
            <a:r>
              <a:rPr lang="en-US" altLang="zh-CN" sz="2800" b="0" kern="0" dirty="0">
                <a:latin typeface="黑体" panose="02010609060101010101" pitchFamily="49" charset="-122"/>
                <a:ea typeface="黑体" panose="02010609060101010101" pitchFamily="49" charset="-122"/>
              </a:rPr>
              <a:t>Redmond</a:t>
            </a:r>
            <a:r>
              <a:rPr lang="zh-CN" altLang="en-US" sz="2800" b="0" kern="0" dirty="0">
                <a:latin typeface="黑体" panose="02010609060101010101" pitchFamily="49" charset="-122"/>
                <a:ea typeface="黑体" panose="02010609060101010101" pitchFamily="49" charset="-122"/>
              </a:rPr>
              <a:t>研究院，</a:t>
            </a:r>
            <a:r>
              <a:rPr lang="en-US" altLang="zh-CN" sz="2800" b="0" kern="0" dirty="0">
                <a:latin typeface="黑体" panose="02010609060101010101" pitchFamily="49" charset="-122"/>
                <a:ea typeface="黑体" panose="02010609060101010101" pitchFamily="49" charset="-122"/>
              </a:rPr>
              <a:t>1995</a:t>
            </a:r>
            <a:r>
              <a:rPr lang="zh-CN" altLang="en-US" sz="2800" b="0" kern="0" dirty="0">
                <a:latin typeface="黑体" panose="02010609060101010101" pitchFamily="49" charset="-122"/>
                <a:ea typeface="黑体" panose="02010609060101010101" pitchFamily="49" charset="-122"/>
              </a:rPr>
              <a:t>年加入微软。</a:t>
            </a:r>
            <a:endParaRPr lang="en-US" altLang="zh-CN" sz="2800" b="0" kern="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en-US" altLang="zh-CN" sz="2800" b="0" kern="0" dirty="0">
                <a:latin typeface="黑体" panose="02010609060101010101" pitchFamily="49" charset="-122"/>
                <a:ea typeface="黑体" panose="02010609060101010101" pitchFamily="49" charset="-122"/>
              </a:rPr>
              <a:t>2007</a:t>
            </a:r>
            <a:r>
              <a:rPr lang="zh-CN" altLang="en-US" sz="2800" b="0" kern="0" dirty="0">
                <a:latin typeface="黑体" panose="02010609060101010101" pitchFamily="49" charset="-122"/>
                <a:ea typeface="黑体" panose="02010609060101010101" pitchFamily="49" charset="-122"/>
              </a:rPr>
              <a:t>年，他独自航向法拉伦岛，打算撒散母亲的骨灰，</a:t>
            </a:r>
            <a:r>
              <a:rPr lang="en-US" altLang="zh-CN" sz="2800" b="0" kern="0" dirty="0">
                <a:latin typeface="黑体" panose="02010609060101010101" pitchFamily="49" charset="-122"/>
                <a:ea typeface="黑体" panose="02010609060101010101" pitchFamily="49" charset="-122"/>
              </a:rPr>
              <a:t>1</a:t>
            </a:r>
            <a:r>
              <a:rPr lang="zh-CN" altLang="en-US" sz="2800" b="0" kern="0" dirty="0">
                <a:latin typeface="黑体" panose="02010609060101010101" pitchFamily="49" charset="-122"/>
                <a:ea typeface="黑体" panose="02010609060101010101" pitchFamily="49" charset="-122"/>
              </a:rPr>
              <a:t>月</a:t>
            </a:r>
            <a:r>
              <a:rPr lang="en-US" altLang="zh-CN" sz="2800" b="0" kern="0" dirty="0">
                <a:latin typeface="黑体" panose="02010609060101010101" pitchFamily="49" charset="-122"/>
                <a:ea typeface="黑体" panose="02010609060101010101" pitchFamily="49" charset="-122"/>
              </a:rPr>
              <a:t>28</a:t>
            </a:r>
            <a:r>
              <a:rPr lang="zh-CN" altLang="en-US" sz="2800" b="0" kern="0" dirty="0">
                <a:latin typeface="黑体" panose="02010609060101010101" pitchFamily="49" charset="-122"/>
                <a:ea typeface="黑体" panose="02010609060101010101" pitchFamily="49" charset="-122"/>
              </a:rPr>
              <a:t>日，他的船失踪。</a:t>
            </a:r>
            <a:r>
              <a:rPr lang="en-US" altLang="zh-CN" sz="2800" b="0" kern="0" dirty="0">
                <a:latin typeface="黑体" panose="02010609060101010101" pitchFamily="49" charset="-122"/>
                <a:ea typeface="黑体" panose="02010609060101010101" pitchFamily="49" charset="-122"/>
              </a:rPr>
              <a:t>2012</a:t>
            </a:r>
            <a:r>
              <a:rPr lang="zh-CN" altLang="en-US" sz="2800" b="0" kern="0" dirty="0">
                <a:latin typeface="黑体" panose="02010609060101010101" pitchFamily="49" charset="-122"/>
                <a:ea typeface="黑体" panose="02010609060101010101" pitchFamily="49" charset="-122"/>
              </a:rPr>
              <a:t>年，他在法律意义上被认定已经死亡。</a:t>
            </a:r>
            <a:endParaRPr lang="en-US" altLang="zh-CN" sz="2800" b="0" kern="0" dirty="0">
              <a:latin typeface="黑体" panose="02010609060101010101" pitchFamily="49" charset="-122"/>
              <a:ea typeface="黑体" panose="02010609060101010101" pitchFamily="49" charset="-122"/>
            </a:endParaRPr>
          </a:p>
        </p:txBody>
      </p:sp>
      <p:sp>
        <p:nvSpPr>
          <p:cNvPr id="17410" name="Title 1"/>
          <p:cNvSpPr>
            <a:spLocks noGrp="1"/>
          </p:cNvSpPr>
          <p:nvPr>
            <p:ph type="title"/>
          </p:nvPr>
        </p:nvSpPr>
        <p:spPr/>
        <p:txBody>
          <a:bodyPr/>
          <a:lstStyle/>
          <a:p>
            <a:pPr algn="ctr" eaLnBrk="1" hangingPunct="1"/>
            <a:r>
              <a:rPr lang="en-US" altLang="zh-CN" sz="4800" dirty="0">
                <a:latin typeface="黑体" panose="02010609060101010101" pitchFamily="49" charset="-122"/>
                <a:ea typeface="黑体" panose="02010609060101010101" pitchFamily="49" charset="-122"/>
              </a:rPr>
              <a:t>Jim Gray</a:t>
            </a:r>
            <a:r>
              <a:rPr lang="zh-CN" altLang="en-US" sz="4800" dirty="0">
                <a:latin typeface="黑体" panose="02010609060101010101" pitchFamily="49" charset="-122"/>
                <a:ea typeface="黑体" panose="02010609060101010101" pitchFamily="49" charset="-122"/>
              </a:rPr>
              <a:t>回顾</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5782096" cy="2016323"/>
          </a:xfrm>
        </p:spPr>
        <p:txBody>
          <a:bodyPr/>
          <a:lstStyle/>
          <a:p>
            <a:pPr marL="385763" indent="-385763" algn="just" defTabSz="1030288">
              <a:lnSpc>
                <a:spcPct val="95000"/>
              </a:lnSpc>
              <a:spcBef>
                <a:spcPct val="25000"/>
              </a:spcBef>
              <a:spcAft>
                <a:spcPct val="10000"/>
              </a:spcAft>
              <a:buClrTx/>
              <a:buSzPct val="60000"/>
              <a:defRPr/>
            </a:pP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James Nicholas "Jim" Gray</a:t>
            </a:r>
          </a:p>
          <a:p>
            <a:pPr marL="735013" lvl="1" indent="-385763" algn="just" defTabSz="1030288">
              <a:lnSpc>
                <a:spcPct val="95000"/>
              </a:lnSpc>
              <a:spcBef>
                <a:spcPct val="25000"/>
              </a:spcBef>
              <a:spcAft>
                <a:spcPct val="10000"/>
              </a:spcAft>
              <a:buClrTx/>
              <a:buSzPct val="60000"/>
              <a:defRPr/>
            </a:pP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由于在数据库系统于事务处理领域的卓越贡献，</a:t>
            </a:r>
            <a:r>
              <a:rPr lang="en-US" altLang="zh-CN" sz="2800" kern="1200" dirty="0">
                <a:latin typeface="黑体" panose="02010609060101010101" pitchFamily="49" charset="-122"/>
                <a:ea typeface="黑体" panose="02010609060101010101" pitchFamily="49" charset="-122"/>
                <a:cs typeface="Times New Roman" panose="02020603050405020304" pitchFamily="18" charset="0"/>
              </a:rPr>
              <a:t>1998</a:t>
            </a:r>
            <a:r>
              <a:rPr lang="zh-CN" altLang="en-US" sz="2800" kern="1200" dirty="0">
                <a:latin typeface="黑体" panose="02010609060101010101" pitchFamily="49" charset="-122"/>
                <a:ea typeface="黑体" panose="02010609060101010101" pitchFamily="49" charset="-122"/>
                <a:cs typeface="Times New Roman" panose="02020603050405020304" pitchFamily="18" charset="0"/>
              </a:rPr>
              <a:t>年获得图灵奖。</a:t>
            </a:r>
            <a:endParaRPr lang="en-US" altLang="zh-CN" sz="2800" kern="12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TextBox 14"/>
          <p:cNvSpPr txBox="1">
            <a:spLocks noChangeArrowheads="1"/>
          </p:cNvSpPr>
          <p:nvPr/>
        </p:nvSpPr>
        <p:spPr bwMode="auto">
          <a:xfrm>
            <a:off x="7092280" y="3284984"/>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936625"/>
            <a:ext cx="1401739" cy="2347913"/>
          </a:xfrm>
          <a:prstGeom prst="rect">
            <a:avLst/>
          </a:prstGeom>
        </p:spPr>
      </p:pic>
      <p:sp>
        <p:nvSpPr>
          <p:cNvPr id="13" name="矩形 12"/>
          <p:cNvSpPr/>
          <p:nvPr/>
        </p:nvSpPr>
        <p:spPr bwMode="auto">
          <a:xfrm>
            <a:off x="179512" y="6161641"/>
            <a:ext cx="8712968" cy="651735"/>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a:t>
            </a:r>
          </a:p>
          <a:p>
            <a:pPr algn="ctr" eaLnBrk="1" hangingPunct="1"/>
            <a:r>
              <a:rPr lang="en-US" altLang="zh-CN" sz="2000" dirty="0">
                <a:solidFill>
                  <a:schemeClr val="bg1"/>
                </a:solidFill>
                <a:ea typeface="黑体" pitchFamily="2" charset="-122"/>
              </a:rPr>
              <a:t>In VLDB, Pages 144-154, 1981 . (CCF A</a:t>
            </a:r>
            <a:r>
              <a:rPr lang="zh-CN" altLang="en-US" sz="2000" dirty="0">
                <a:solidFill>
                  <a:schemeClr val="bg1"/>
                </a:solidFill>
                <a:ea typeface="黑体" pitchFamily="2" charset="-122"/>
              </a:rPr>
              <a:t>类会议</a:t>
            </a:r>
            <a:r>
              <a:rPr lang="en-US" altLang="zh-CN" sz="2000" dirty="0">
                <a:solidFill>
                  <a:schemeClr val="bg1"/>
                </a:solidFill>
                <a:ea typeface="黑体" pitchFamily="2" charset="-122"/>
              </a:rPr>
              <a:t>)</a:t>
            </a:r>
            <a:endParaRPr lang="zh-CN" altLang="en-US" sz="2000" dirty="0">
              <a:solidFill>
                <a:schemeClr val="bg1"/>
              </a:solidFill>
              <a:latin typeface="黑体" pitchFamily="2" charset="-122"/>
              <a:ea typeface="黑体" pitchFamily="2" charset="-122"/>
            </a:endParaRPr>
          </a:p>
        </p:txBody>
      </p:sp>
      <p:grpSp>
        <p:nvGrpSpPr>
          <p:cNvPr id="14" name="组合 13"/>
          <p:cNvGrpSpPr/>
          <p:nvPr/>
        </p:nvGrpSpPr>
        <p:grpSpPr>
          <a:xfrm>
            <a:off x="5935168" y="3868330"/>
            <a:ext cx="2702867" cy="2008942"/>
            <a:chOff x="5935168" y="3868330"/>
            <a:chExt cx="2702867" cy="2008942"/>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180" y="3868330"/>
              <a:ext cx="1404855" cy="2008942"/>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168" y="3868330"/>
              <a:ext cx="1301128" cy="2008942"/>
            </a:xfrm>
            <a:prstGeom prst="rect">
              <a:avLst/>
            </a:prstGeom>
          </p:spPr>
        </p:pic>
      </p:grpSp>
    </p:spTree>
    <p:extLst>
      <p:ext uri="{BB962C8B-B14F-4D97-AF65-F5344CB8AC3E}">
        <p14:creationId xmlns:p14="http://schemas.microsoft.com/office/powerpoint/2010/main" val="390015060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2088" y="3775747"/>
            <a:ext cx="7596336" cy="3037629"/>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solidFill>
                  <a:srgbClr val="FF0000"/>
                </a:solidFill>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7" name="矩形 6"/>
          <p:cNvSpPr/>
          <p:nvPr/>
        </p:nvSpPr>
        <p:spPr bwMode="auto">
          <a:xfrm>
            <a:off x="1115616" y="2420888"/>
            <a:ext cx="6264696" cy="923306"/>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In VLDB, Pages 144-154, 1981.</a:t>
            </a:r>
            <a:endParaRPr lang="zh-CN" altLang="en-US" sz="2000" dirty="0">
              <a:solidFill>
                <a:schemeClr val="bg1"/>
              </a:solidFill>
              <a:latin typeface="黑体" pitchFamily="2" charset="-122"/>
              <a:ea typeface="黑体" pitchFamily="2" charset="-122"/>
            </a:endParaRPr>
          </a:p>
        </p:txBody>
      </p:sp>
      <p:sp>
        <p:nvSpPr>
          <p:cNvPr id="9" name="矩形: 圆角 8"/>
          <p:cNvSpPr/>
          <p:nvPr/>
        </p:nvSpPr>
        <p:spPr>
          <a:xfrm>
            <a:off x="3006080" y="5733256"/>
            <a:ext cx="3510136" cy="360040"/>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4851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为何搜索文献</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关于算法课程：</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完成课程大作业</a:t>
            </a:r>
            <a:r>
              <a:rPr lang="en-US" altLang="zh-CN" sz="2800" dirty="0">
                <a:latin typeface="黑体" panose="02010609060101010101" pitchFamily="49" charset="-122"/>
                <a:ea typeface="黑体" panose="02010609060101010101" pitchFamily="49" charset="-122"/>
              </a:rPr>
              <a:t>(Project)</a:t>
            </a:r>
            <a:r>
              <a:rPr lang="zh-CN" altLang="en-US" sz="2800" dirty="0">
                <a:latin typeface="黑体" panose="02010609060101010101" pitchFamily="49" charset="-122"/>
                <a:ea typeface="黑体" panose="02010609060101010101" pitchFamily="49" charset="-122"/>
              </a:rPr>
              <a:t>的必须过程</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500" dirty="0">
                <a:latin typeface="黑体" panose="02010609060101010101" pitchFamily="49" charset="-122"/>
                <a:ea typeface="黑体" panose="02010609060101010101" pitchFamily="49" charset="-122"/>
              </a:rPr>
              <a:t>预计在</a:t>
            </a:r>
            <a:r>
              <a:rPr lang="en-US" altLang="zh-CN" sz="2500" dirty="0">
                <a:latin typeface="黑体" panose="02010609060101010101" pitchFamily="49" charset="-122"/>
                <a:ea typeface="黑体" panose="02010609060101010101" pitchFamily="49" charset="-122"/>
              </a:rPr>
              <a:t>9</a:t>
            </a:r>
            <a:r>
              <a:rPr lang="zh-CN" altLang="en-US" sz="2500" dirty="0">
                <a:latin typeface="黑体" panose="02010609060101010101" pitchFamily="49" charset="-122"/>
                <a:ea typeface="黑体" panose="02010609060101010101" pitchFamily="49" charset="-122"/>
              </a:rPr>
              <a:t>月底发布大作业的选题</a:t>
            </a:r>
            <a:endParaRPr lang="en-US" altLang="zh-CN" sz="25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500" dirty="0">
                <a:latin typeface="黑体" panose="02010609060101010101" pitchFamily="49" charset="-122"/>
                <a:ea typeface="黑体" panose="02010609060101010101" pitchFamily="49" charset="-122"/>
              </a:rPr>
              <a:t>有</a:t>
            </a:r>
            <a:r>
              <a:rPr lang="en-US" altLang="zh-CN" sz="2500" dirty="0">
                <a:latin typeface="黑体" panose="02010609060101010101" pitchFamily="49" charset="-122"/>
                <a:ea typeface="黑体" panose="02010609060101010101" pitchFamily="49" charset="-122"/>
              </a:rPr>
              <a:t>2</a:t>
            </a:r>
            <a:r>
              <a:rPr lang="zh-CN" altLang="en-US" sz="2500" dirty="0">
                <a:latin typeface="黑体" panose="02010609060101010101" pitchFamily="49" charset="-122"/>
                <a:ea typeface="黑体" panose="02010609060101010101" pitchFamily="49" charset="-122"/>
              </a:rPr>
              <a:t>个可选问题，均为开放问题</a:t>
            </a:r>
            <a:endParaRPr lang="en-US" altLang="zh-CN" sz="25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深入理解部分内容与习题的基本方法</a:t>
            </a:r>
            <a:endParaRPr lang="en-US" altLang="zh-CN" sz="2800" dirty="0">
              <a:latin typeface="黑体" panose="02010609060101010101" pitchFamily="49" charset="-122"/>
              <a:ea typeface="黑体" panose="02010609060101010101" pitchFamily="49" charset="-122"/>
            </a:endParaRPr>
          </a:p>
          <a:p>
            <a:pPr marL="349250" lvl="1" indent="0" algn="just" defTabSz="1030288">
              <a:lnSpc>
                <a:spcPct val="95000"/>
              </a:lnSpc>
              <a:spcBef>
                <a:spcPct val="25000"/>
              </a:spcBef>
              <a:spcAft>
                <a:spcPct val="10000"/>
              </a:spcAft>
              <a:buClrTx/>
              <a:buSzPct val="60000"/>
              <a:buNone/>
              <a:defRPr/>
            </a:pPr>
            <a:endParaRPr lang="en-US" altLang="zh-CN" sz="2400" dirty="0">
              <a:latin typeface="黑体" panose="02010609060101010101" pitchFamily="49" charset="-122"/>
              <a:ea typeface="黑体" panose="02010609060101010101" pitchFamily="49" charset="-122"/>
            </a:endParaRPr>
          </a:p>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对于今后学习：</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获知前沿的必要手段</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理解经典的首要步骤</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同行评价的重要方法</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327579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b="19671"/>
          <a:stretch/>
        </p:blipFill>
        <p:spPr>
          <a:xfrm>
            <a:off x="792088" y="3933056"/>
            <a:ext cx="7596336" cy="2808312"/>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solidFill>
                  <a:srgbClr val="FF0000"/>
                </a:solidFill>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7" name="矩形 6"/>
          <p:cNvSpPr/>
          <p:nvPr/>
        </p:nvSpPr>
        <p:spPr bwMode="auto">
          <a:xfrm>
            <a:off x="1115616" y="2420888"/>
            <a:ext cx="6264696" cy="923306"/>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In VLDB, Pages 144-154, 1981.</a:t>
            </a:r>
            <a:endParaRPr lang="zh-CN" altLang="en-US" sz="2000" dirty="0">
              <a:solidFill>
                <a:schemeClr val="bg1"/>
              </a:solidFill>
              <a:latin typeface="黑体" pitchFamily="2" charset="-122"/>
              <a:ea typeface="黑体" pitchFamily="2" charset="-122"/>
            </a:endParaRPr>
          </a:p>
        </p:txBody>
      </p:sp>
      <p:sp>
        <p:nvSpPr>
          <p:cNvPr id="9" name="矩形: 圆角 8"/>
          <p:cNvSpPr/>
          <p:nvPr/>
        </p:nvSpPr>
        <p:spPr>
          <a:xfrm>
            <a:off x="1763688" y="5733256"/>
            <a:ext cx="648072"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763688" y="5301208"/>
            <a:ext cx="864096"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72166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2088" y="2780928"/>
            <a:ext cx="7596336" cy="3808620"/>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solidFill>
                  <a:srgbClr val="FF0000"/>
                </a:solidFill>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sp>
        <p:nvSpPr>
          <p:cNvPr id="9" name="矩形: 圆角 8"/>
          <p:cNvSpPr/>
          <p:nvPr/>
        </p:nvSpPr>
        <p:spPr>
          <a:xfrm>
            <a:off x="1763688" y="4005064"/>
            <a:ext cx="2520280" cy="360040"/>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792088" y="4941168"/>
            <a:ext cx="864096" cy="648072"/>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30809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b="19671"/>
          <a:stretch/>
        </p:blipFill>
        <p:spPr>
          <a:xfrm>
            <a:off x="792088" y="3933056"/>
            <a:ext cx="7596336" cy="2808312"/>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solidFill>
                  <a:srgbClr val="FF0000"/>
                </a:solidFill>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7" name="矩形 6"/>
          <p:cNvSpPr/>
          <p:nvPr/>
        </p:nvSpPr>
        <p:spPr bwMode="auto">
          <a:xfrm>
            <a:off x="1115616" y="2420888"/>
            <a:ext cx="6264696" cy="923306"/>
          </a:xfrm>
          <a:prstGeom prst="rect">
            <a:avLst/>
          </a:prstGeom>
          <a:solidFill>
            <a:srgbClr val="0070C0"/>
          </a:solidFill>
          <a:ln>
            <a:noFill/>
          </a:ln>
        </p:spPr>
        <p:txBody>
          <a:bodyPr anchor="ctr"/>
          <a:lstStyle/>
          <a:p>
            <a:pPr algn="ctr" eaLnBrk="1" hangingPunct="1"/>
            <a:r>
              <a:rPr lang="en-US" altLang="zh-CN" sz="2000" dirty="0">
                <a:solidFill>
                  <a:schemeClr val="bg1"/>
                </a:solidFill>
                <a:ea typeface="黑体" pitchFamily="2" charset="-122"/>
              </a:rPr>
              <a:t>Jim Gray. The Transaction Concept: Virtues and Limitations. In VLDB, Pages 144-154, 1981.</a:t>
            </a:r>
            <a:endParaRPr lang="zh-CN" altLang="en-US" sz="2000" dirty="0">
              <a:solidFill>
                <a:schemeClr val="bg1"/>
              </a:solidFill>
              <a:latin typeface="黑体" pitchFamily="2" charset="-122"/>
              <a:ea typeface="黑体" pitchFamily="2" charset="-122"/>
            </a:endParaRPr>
          </a:p>
        </p:txBody>
      </p:sp>
      <p:sp>
        <p:nvSpPr>
          <p:cNvPr id="11" name="矩形: 圆角 10"/>
          <p:cNvSpPr/>
          <p:nvPr/>
        </p:nvSpPr>
        <p:spPr>
          <a:xfrm>
            <a:off x="1763688" y="5301208"/>
            <a:ext cx="864096"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1123704"/>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8446" y="2780928"/>
            <a:ext cx="7180413" cy="3517259"/>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b="1" dirty="0">
                <a:solidFill>
                  <a:srgbClr val="FF0000"/>
                </a:solidFill>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dirty="0">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11" name="矩形: 圆角 10"/>
          <p:cNvSpPr/>
          <p:nvPr/>
        </p:nvSpPr>
        <p:spPr>
          <a:xfrm>
            <a:off x="5148064" y="4077072"/>
            <a:ext cx="1728192" cy="57606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5148064" y="5204578"/>
            <a:ext cx="792088" cy="1176749"/>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bwMode="auto">
          <a:xfrm>
            <a:off x="2807804" y="982078"/>
            <a:ext cx="4621055" cy="1006761"/>
          </a:xfrm>
          <a:prstGeom prst="rect">
            <a:avLst/>
          </a:prstGeom>
          <a:solidFill>
            <a:srgbClr val="0070C0"/>
          </a:solidFill>
          <a:ln>
            <a:noFill/>
          </a:ln>
        </p:spPr>
        <p:txBody>
          <a:bodyPr anchor="ctr"/>
          <a:lstStyle/>
          <a:p>
            <a:pPr algn="ctr" eaLnBrk="1" hangingPunct="1"/>
            <a:r>
              <a:rPr lang="zh-CN" altLang="en-US" sz="2000" dirty="0">
                <a:solidFill>
                  <a:schemeClr val="bg1"/>
                </a:solidFill>
                <a:ea typeface="黑体" pitchFamily="2" charset="-122"/>
              </a:rPr>
              <a:t>基于“主题”与“作者”的搜索采用</a:t>
            </a:r>
            <a:r>
              <a:rPr lang="en-US" altLang="zh-CN" sz="2000" dirty="0">
                <a:solidFill>
                  <a:schemeClr val="bg1"/>
                </a:solidFill>
                <a:ea typeface="黑体" pitchFamily="2" charset="-122"/>
              </a:rPr>
              <a:t>Google Scholar</a:t>
            </a:r>
            <a:r>
              <a:rPr lang="zh-CN" altLang="en-US" sz="2000" dirty="0">
                <a:solidFill>
                  <a:schemeClr val="bg1"/>
                </a:solidFill>
                <a:ea typeface="黑体" pitchFamily="2" charset="-122"/>
              </a:rPr>
              <a:t>更为适宜，但基于“来源”的搜索有更好的选择！</a:t>
            </a:r>
            <a:endParaRPr lang="zh-CN" altLang="en-US" sz="20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19528047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1043608" y="3061027"/>
            <a:ext cx="7056784" cy="3725678"/>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dirty="0">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b="1" dirty="0">
                <a:solidFill>
                  <a:srgbClr val="FF0000"/>
                </a:solidFill>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sp>
        <p:nvSpPr>
          <p:cNvPr id="11" name="矩形: 圆角 10"/>
          <p:cNvSpPr/>
          <p:nvPr/>
        </p:nvSpPr>
        <p:spPr>
          <a:xfrm>
            <a:off x="3779912" y="4077072"/>
            <a:ext cx="4032448" cy="288032"/>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140"/>
          <p:cNvSpPr>
            <a:spLocks noChangeArrowheads="1"/>
          </p:cNvSpPr>
          <p:nvPr/>
        </p:nvSpPr>
        <p:spPr bwMode="auto">
          <a:xfrm>
            <a:off x="3635896" y="2445607"/>
            <a:ext cx="2736304" cy="479337"/>
          </a:xfrm>
          <a:prstGeom prst="wedgeRoundRectCallout">
            <a:avLst>
              <a:gd name="adj1" fmla="val 8997"/>
              <a:gd name="adj2" fmla="val -75222"/>
              <a:gd name="adj3" fmla="val 16667"/>
            </a:avLst>
          </a:prstGeom>
          <a:solidFill>
            <a:srgbClr val="0070C0"/>
          </a:solidFill>
          <a:ln>
            <a:noFill/>
          </a:ln>
          <a:effectLst>
            <a:prstShdw prst="shdw17" dist="17961" dir="2700000">
              <a:srgbClr val="3399FF">
                <a:gamma/>
                <a:shade val="60000"/>
                <a:invGamma/>
              </a:srgbClr>
            </a:prstShdw>
          </a:effectLst>
          <a:extLst/>
        </p:spPr>
        <p:txBody>
          <a:bodyPr anchor="ctr"/>
          <a:lstStyle/>
          <a:p>
            <a:pPr defTabSz="-1588">
              <a:buSzPct val="100000"/>
            </a:pPr>
            <a:r>
              <a:rPr lang="en-US" altLang="zh-CN" sz="1800" dirty="0">
                <a:solidFill>
                  <a:schemeClr val="bg1"/>
                </a:solidFill>
                <a:ea typeface="黑体" pitchFamily="2" charset="-122"/>
              </a:rPr>
              <a:t>http://dblp.uni-trier.de/</a:t>
            </a:r>
            <a:endParaRPr lang="zh-CN" altLang="en-US" sz="1800" dirty="0">
              <a:solidFill>
                <a:schemeClr val="bg1"/>
              </a:solidFill>
              <a:latin typeface="黑体" pitchFamily="2" charset="-122"/>
              <a:ea typeface="黑体" pitchFamily="2" charset="-122"/>
            </a:endParaRPr>
          </a:p>
        </p:txBody>
      </p:sp>
      <p:grpSp>
        <p:nvGrpSpPr>
          <p:cNvPr id="9" name="组合 8"/>
          <p:cNvGrpSpPr/>
          <p:nvPr/>
        </p:nvGrpSpPr>
        <p:grpSpPr>
          <a:xfrm>
            <a:off x="7380312" y="978570"/>
            <a:ext cx="1656184" cy="2090390"/>
            <a:chOff x="7380312" y="978570"/>
            <a:chExt cx="1656184" cy="2090390"/>
          </a:xfrm>
        </p:grpSpPr>
        <p:sp>
          <p:nvSpPr>
            <p:cNvPr id="14" name="TextBox 14"/>
            <p:cNvSpPr txBox="1">
              <a:spLocks noChangeArrowheads="1"/>
            </p:cNvSpPr>
            <p:nvPr/>
          </p:nvSpPr>
          <p:spPr bwMode="auto">
            <a:xfrm>
              <a:off x="7380312" y="2668850"/>
              <a:ext cx="1656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000" dirty="0">
                  <a:latin typeface="黑体" panose="02010609060101010101" pitchFamily="49" charset="-122"/>
                  <a:ea typeface="黑体" panose="02010609060101010101" pitchFamily="49" charset="-122"/>
                </a:rPr>
                <a:t>Michael Ley</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320" y="978570"/>
              <a:ext cx="1407747" cy="1689296"/>
            </a:xfrm>
            <a:prstGeom prst="rect">
              <a:avLst/>
            </a:prstGeom>
          </p:spPr>
        </p:pic>
      </p:grpSp>
    </p:spTree>
    <p:extLst>
      <p:ext uri="{BB962C8B-B14F-4D97-AF65-F5344CB8AC3E}">
        <p14:creationId xmlns:p14="http://schemas.microsoft.com/office/powerpoint/2010/main" val="7176999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7030" y="2444977"/>
            <a:ext cx="7315290" cy="4224383"/>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dirty="0">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b="1" dirty="0">
                <a:solidFill>
                  <a:srgbClr val="FF0000"/>
                </a:solidFill>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11" name="矩形: 圆角 10"/>
          <p:cNvSpPr/>
          <p:nvPr/>
        </p:nvSpPr>
        <p:spPr>
          <a:xfrm>
            <a:off x="5076056" y="5157192"/>
            <a:ext cx="864096" cy="1008112"/>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5076056" y="6237312"/>
            <a:ext cx="864096" cy="456137"/>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7217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37030" y="2420888"/>
            <a:ext cx="7315290" cy="4220527"/>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dirty="0">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b="1" dirty="0">
                <a:solidFill>
                  <a:srgbClr val="FF0000"/>
                </a:solidFill>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11" name="矩形: 圆角 10"/>
          <p:cNvSpPr/>
          <p:nvPr/>
        </p:nvSpPr>
        <p:spPr>
          <a:xfrm>
            <a:off x="5076056" y="5157192"/>
            <a:ext cx="864096"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5076056" y="6237312"/>
            <a:ext cx="1368152" cy="456137"/>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13046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7030" y="2444977"/>
            <a:ext cx="7315290" cy="4224383"/>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dirty="0">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b="1" dirty="0">
                <a:solidFill>
                  <a:srgbClr val="FF0000"/>
                </a:solidFill>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12" name="矩形: 圆角 11"/>
          <p:cNvSpPr/>
          <p:nvPr/>
        </p:nvSpPr>
        <p:spPr>
          <a:xfrm>
            <a:off x="5076056" y="6237313"/>
            <a:ext cx="864096" cy="216024"/>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85622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39445" y="2432156"/>
            <a:ext cx="7312875" cy="4237204"/>
          </a:xfrm>
          <a:prstGeom prst="rect">
            <a:avLst/>
          </a:prstGeom>
        </p:spPr>
      </p:pic>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文献搜索技巧</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158427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搜索工具</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外文工具</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100" dirty="0">
                <a:latin typeface="黑体" panose="02010609060101010101" pitchFamily="49" charset="-122"/>
                <a:ea typeface="黑体" panose="02010609060101010101" pitchFamily="49" charset="-122"/>
              </a:rPr>
              <a:t>搜索平台：</a:t>
            </a:r>
            <a:r>
              <a:rPr lang="en-US" altLang="zh-CN" sz="2100" dirty="0">
                <a:latin typeface="黑体" panose="02010609060101010101" pitchFamily="49" charset="-122"/>
                <a:ea typeface="黑体" panose="02010609060101010101" pitchFamily="49" charset="-122"/>
              </a:rPr>
              <a:t>Google Scholar</a:t>
            </a:r>
            <a:r>
              <a:rPr lang="zh-CN" altLang="en-US" sz="2100" dirty="0">
                <a:latin typeface="黑体" panose="02010609060101010101" pitchFamily="49" charset="-122"/>
                <a:ea typeface="黑体" panose="02010609060101010101" pitchFamily="49" charset="-122"/>
              </a:rPr>
              <a:t>、</a:t>
            </a:r>
            <a:r>
              <a:rPr lang="en-US" altLang="zh-CN" sz="2100" b="1" dirty="0">
                <a:solidFill>
                  <a:srgbClr val="FF0000"/>
                </a:solidFill>
                <a:latin typeface="黑体" panose="02010609060101010101" pitchFamily="49" charset="-122"/>
                <a:ea typeface="黑体" panose="02010609060101010101" pitchFamily="49" charset="-122"/>
              </a:rPr>
              <a:t>DBLP</a:t>
            </a:r>
            <a:r>
              <a:rPr lang="zh-CN" altLang="en-US" sz="2100" dirty="0">
                <a:latin typeface="黑体" panose="02010609060101010101" pitchFamily="49" charset="-122"/>
                <a:ea typeface="黑体" panose="02010609060101010101" pitchFamily="49" charset="-122"/>
              </a:rPr>
              <a:t>、等等</a:t>
            </a:r>
          </a:p>
        </p:txBody>
      </p:sp>
      <p:grpSp>
        <p:nvGrpSpPr>
          <p:cNvPr id="3" name="组合 2"/>
          <p:cNvGrpSpPr/>
          <p:nvPr/>
        </p:nvGrpSpPr>
        <p:grpSpPr>
          <a:xfrm>
            <a:off x="7380312" y="979016"/>
            <a:ext cx="1656184" cy="2810024"/>
            <a:chOff x="7380312" y="979016"/>
            <a:chExt cx="1656184" cy="2810024"/>
          </a:xfrm>
        </p:grpSpPr>
        <p:sp>
          <p:nvSpPr>
            <p:cNvPr id="4" name="TextBox 14"/>
            <p:cNvSpPr txBox="1">
              <a:spLocks noChangeArrowheads="1"/>
            </p:cNvSpPr>
            <p:nvPr/>
          </p:nvSpPr>
          <p:spPr bwMode="auto">
            <a:xfrm>
              <a:off x="7380312" y="3327375"/>
              <a:ext cx="1656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indent="14287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zh-CN" sz="2400" dirty="0">
                  <a:latin typeface="黑体" panose="02010609060101010101" pitchFamily="49" charset="-122"/>
                  <a:ea typeface="黑体" panose="02010609060101010101" pitchFamily="49" charset="-122"/>
                </a:rPr>
                <a:t>Jim Gray</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979016"/>
              <a:ext cx="1401739" cy="2347913"/>
            </a:xfrm>
            <a:prstGeom prst="rect">
              <a:avLst/>
            </a:prstGeom>
          </p:spPr>
        </p:pic>
      </p:grpSp>
      <p:sp>
        <p:nvSpPr>
          <p:cNvPr id="12" name="矩形: 圆角 11"/>
          <p:cNvSpPr/>
          <p:nvPr/>
        </p:nvSpPr>
        <p:spPr>
          <a:xfrm>
            <a:off x="5076056" y="6237313"/>
            <a:ext cx="1008112" cy="216023"/>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2043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0033"/>
              </a:buClr>
              <a:buSzPct val="70000"/>
              <a:buFont typeface="Wingdings" panose="05000000000000000000" pitchFamily="2" charset="2"/>
              <a:buChar char="l"/>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70000"/>
              <a:buChar char="o"/>
              <a:defRPr sz="23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fld id="{E20ABA1A-46E0-4E1B-AC03-6AFA8A2CC55F}" type="slidenum">
              <a:rPr lang="en-US" altLang="zh-CN" sz="1200" smtClean="0">
                <a:ea typeface="Gulim" pitchFamily="34" charset="-127"/>
              </a:rPr>
              <a:pPr>
                <a:spcBef>
                  <a:spcPct val="0"/>
                </a:spcBef>
                <a:buClrTx/>
                <a:buSzTx/>
                <a:buFontTx/>
                <a:buNone/>
              </a:pPr>
              <a:t>49</a:t>
            </a:fld>
            <a:endParaRPr lang="en-US" altLang="zh-CN" sz="1200">
              <a:ea typeface="Gulim" pitchFamily="34" charset="-127"/>
            </a:endParaRPr>
          </a:p>
        </p:txBody>
      </p:sp>
      <p:sp>
        <p:nvSpPr>
          <p:cNvPr id="7" name="WordArt 2"/>
          <p:cNvSpPr>
            <a:spLocks noChangeArrowheads="1" noChangeShapeType="1" noTextEdit="1"/>
          </p:cNvSpPr>
          <p:nvPr/>
        </p:nvSpPr>
        <p:spPr bwMode="auto">
          <a:xfrm>
            <a:off x="1901825" y="1958975"/>
            <a:ext cx="5413375" cy="2528888"/>
          </a:xfrm>
          <a:prstGeom prst="rect">
            <a:avLst/>
          </a:prstGeom>
          <a:noFill/>
          <a:ln>
            <a:noFill/>
          </a:ln>
        </p:spPr>
        <p:txBody>
          <a:bodyPr wrap="none" fromWordArt="1">
            <a:prstTxWarp prst="textPlain">
              <a:avLst>
                <a:gd name="adj" fmla="val 50000"/>
              </a:avLst>
            </a:prstTxWarp>
          </a:bodyPr>
          <a:lstStyle/>
          <a:p>
            <a:pPr algn="ctr">
              <a:buFontTx/>
              <a:buNone/>
            </a:pPr>
            <a:r>
              <a:rPr lang="zh-CN" altLang="en-US" sz="3600" b="1" kern="10" dirty="0">
                <a:ln w="19050">
                  <a:solidFill>
                    <a:srgbClr val="99CCFF"/>
                  </a:solidFill>
                  <a:round/>
                  <a:headEnd/>
                  <a:tailEnd/>
                </a:ln>
                <a:solidFill>
                  <a:srgbClr val="0070C0"/>
                </a:solidFill>
                <a:effectLst>
                  <a:outerShdw dist="35921" dir="2700000" algn="ctr" rotWithShape="0">
                    <a:srgbClr val="990000"/>
                  </a:outerShdw>
                </a:effectLst>
                <a:latin typeface="黑体" panose="02010609060101010101" pitchFamily="49" charset="-122"/>
                <a:ea typeface="黑体" panose="02010609060101010101" pitchFamily="49" charset="-122"/>
              </a:rPr>
              <a:t>谢谢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lgn="ctr" eaLnBrk="1" hangingPunct="1"/>
            <a:r>
              <a:rPr lang="zh-CN" altLang="en-US" sz="4800" b="1" dirty="0">
                <a:latin typeface="黑体" panose="02010609060101010101" pitchFamily="49" charset="-122"/>
                <a:ea typeface="黑体" panose="02010609060101010101" pitchFamily="49" charset="-122"/>
              </a:rPr>
              <a:t>课程提纲</a:t>
            </a:r>
            <a:endParaRPr lang="en-US" altLang="zh-CN" sz="4800" b="1" dirty="0">
              <a:latin typeface="黑体" panose="02010609060101010101" pitchFamily="49" charset="-122"/>
              <a:ea typeface="黑体" panose="02010609060101010101" pitchFamily="49" charset="-122"/>
            </a:endParaRPr>
          </a:p>
        </p:txBody>
      </p:sp>
      <p:sp>
        <p:nvSpPr>
          <p:cNvPr id="5" name="Rectangle 3"/>
          <p:cNvSpPr txBox="1">
            <a:spLocks noChangeArrowheads="1"/>
          </p:cNvSpPr>
          <p:nvPr/>
        </p:nvSpPr>
        <p:spPr bwMode="auto">
          <a:xfrm>
            <a:off x="228600" y="884138"/>
            <a:ext cx="8624888"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lstStyle>
            <a:lvl1pPr marL="539750" indent="-385763" defTabSz="1030288">
              <a:defRPr sz="3200">
                <a:solidFill>
                  <a:schemeClr val="accent2"/>
                </a:solidFill>
                <a:latin typeface="Algerian" panose="04020705040A02060702" pitchFamily="82" charset="0"/>
                <a:ea typeface="宋体" panose="02010600030101010101" pitchFamily="2" charset="-122"/>
              </a:defRPr>
            </a:lvl1pPr>
            <a:lvl2pPr marL="742950" indent="-285750" defTabSz="1030288">
              <a:defRPr sz="3200">
                <a:solidFill>
                  <a:schemeClr val="accent2"/>
                </a:solidFill>
                <a:latin typeface="Algerian" panose="04020705040A02060702" pitchFamily="82" charset="0"/>
                <a:ea typeface="宋体" panose="02010600030101010101" pitchFamily="2" charset="-122"/>
              </a:defRPr>
            </a:lvl2pPr>
            <a:lvl3pPr marL="1143000" indent="-228600" defTabSz="1030288">
              <a:defRPr sz="3200">
                <a:solidFill>
                  <a:schemeClr val="accent2"/>
                </a:solidFill>
                <a:latin typeface="Algerian" panose="04020705040A02060702" pitchFamily="82" charset="0"/>
                <a:ea typeface="宋体" panose="02010600030101010101" pitchFamily="2" charset="-122"/>
              </a:defRPr>
            </a:lvl3pPr>
            <a:lvl4pPr marL="1600200" indent="-228600" defTabSz="1030288">
              <a:defRPr sz="3200">
                <a:solidFill>
                  <a:schemeClr val="accent2"/>
                </a:solidFill>
                <a:latin typeface="Algerian" panose="04020705040A02060702" pitchFamily="82" charset="0"/>
                <a:ea typeface="宋体" panose="02010600030101010101" pitchFamily="2" charset="-122"/>
              </a:defRPr>
            </a:lvl4pPr>
            <a:lvl5pPr marL="2057400" indent="-228600" defTabSz="1030288">
              <a:defRPr sz="3200">
                <a:solidFill>
                  <a:schemeClr val="accent2"/>
                </a:solidFill>
                <a:latin typeface="Algerian" panose="04020705040A02060702" pitchFamily="82" charset="0"/>
                <a:ea typeface="宋体" panose="02010600030101010101" pitchFamily="2" charset="-122"/>
              </a:defRPr>
            </a:lvl5pPr>
            <a:lvl6pPr marL="25146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6pPr>
            <a:lvl7pPr marL="29718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7pPr>
            <a:lvl8pPr marL="34290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8pPr>
            <a:lvl9pPr marL="3886200" indent="-228600" defTabSz="1030288" eaLnBrk="0" fontAlgn="base" hangingPunct="0">
              <a:spcBef>
                <a:spcPct val="20000"/>
              </a:spcBef>
              <a:spcAft>
                <a:spcPct val="0"/>
              </a:spcAft>
              <a:buChar char="•"/>
              <a:defRPr sz="3200">
                <a:solidFill>
                  <a:schemeClr val="accent2"/>
                </a:solidFill>
                <a:latin typeface="Algerian" panose="04020705040A02060702" pitchFamily="82" charset="0"/>
                <a:ea typeface="宋体" panose="02010600030101010101" pitchFamily="2" charset="-122"/>
              </a:defRPr>
            </a:lvl9pPr>
          </a:lstStyle>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rPr>
              <a:t>为何搜索文献</a:t>
            </a:r>
            <a:endParaRPr lang="en-US" altLang="zh-CN" sz="4000" dirty="0">
              <a:solidFill>
                <a:schemeClr val="bg1">
                  <a:lumMod val="75000"/>
                </a:schemeClr>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浅谈前沿经典</a:t>
            </a:r>
            <a:endParaRPr lang="en-US" altLang="zh-CN" sz="4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2500"/>
              </a:spcBef>
              <a:spcAft>
                <a:spcPts val="5000"/>
              </a:spcAft>
              <a:buSzPct val="60000"/>
              <a:buFont typeface="Wingdings" panose="05000000000000000000" pitchFamily="2" charset="2"/>
              <a:buChar char="l"/>
            </a:pPr>
            <a:r>
              <a:rPr lang="zh-CN" altLang="en-US" sz="4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文献搜索技巧</a:t>
            </a:r>
            <a:endParaRPr lang="en-US" altLang="zh-CN" sz="4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186711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前沿与经典</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前沿</a:t>
            </a: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 vs. </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经典</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时间维度</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影响力度</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641959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前沿与经典</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前沿</a:t>
            </a: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 vs. </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经典</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时间维度</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影响力度</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endParaRPr lang="zh-CN" altLang="en-US" sz="3600" dirty="0">
              <a:latin typeface="黑体" panose="02010609060101010101" pitchFamily="49" charset="-122"/>
              <a:ea typeface="黑体" panose="02010609060101010101" pitchFamily="49" charset="-122"/>
            </a:endParaRPr>
          </a:p>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计算机领域前沿与经典何处寻？</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科技媒体</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en-US" altLang="zh-CN" sz="2400" dirty="0">
                <a:latin typeface="黑体" panose="02010609060101010101" pitchFamily="49" charset="-122"/>
                <a:ea typeface="黑体" panose="02010609060101010101" pitchFamily="49" charset="-122"/>
              </a:rPr>
              <a:t>MIT Technology Review</a:t>
            </a:r>
            <a:r>
              <a:rPr lang="zh-CN" altLang="en-US" sz="2400" dirty="0">
                <a:latin typeface="黑体" panose="02010609060101010101" pitchFamily="49" charset="-122"/>
                <a:ea typeface="黑体" panose="02010609060101010101" pitchFamily="49" charset="-122"/>
              </a:rPr>
              <a:t>、科学网、等等</a:t>
            </a: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科技文献</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400" dirty="0">
                <a:latin typeface="黑体" panose="02010609060101010101" pitchFamily="49" charset="-122"/>
                <a:ea typeface="黑体" panose="02010609060101010101" pitchFamily="49" charset="-122"/>
              </a:rPr>
              <a:t>综合性期刊</a:t>
            </a:r>
            <a:r>
              <a:rPr lang="en-US" altLang="zh-CN" sz="2400" dirty="0">
                <a:latin typeface="黑体" panose="02010609060101010101" pitchFamily="49" charset="-122"/>
                <a:ea typeface="黑体" panose="02010609060101010101" pitchFamily="49" charset="-122"/>
              </a:rPr>
              <a:t>(Science</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Nature</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PNAS</a:t>
            </a:r>
            <a:r>
              <a:rPr lang="zh-CN" altLang="en-US" sz="2400" dirty="0">
                <a:latin typeface="黑体" panose="02010609060101010101" pitchFamily="49" charset="-122"/>
                <a:ea typeface="黑体" panose="02010609060101010101" pitchFamily="49" charset="-122"/>
              </a:rPr>
              <a:t>等等</a:t>
            </a:r>
            <a:r>
              <a:rPr lang="en-US" altLang="zh-CN" sz="2400" dirty="0">
                <a:latin typeface="黑体" panose="02010609060101010101" pitchFamily="49" charset="-122"/>
                <a:ea typeface="黑体" panose="02010609060101010101" pitchFamily="49" charset="-122"/>
              </a:rPr>
              <a:t>)</a:t>
            </a:r>
          </a:p>
        </p:txBody>
      </p:sp>
      <p:grpSp>
        <p:nvGrpSpPr>
          <p:cNvPr id="7" name="组合 6"/>
          <p:cNvGrpSpPr/>
          <p:nvPr/>
        </p:nvGrpSpPr>
        <p:grpSpPr>
          <a:xfrm>
            <a:off x="7601623" y="904951"/>
            <a:ext cx="1542377" cy="5953049"/>
            <a:chOff x="7601623" y="904951"/>
            <a:chExt cx="1542377" cy="595304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24" y="2772338"/>
              <a:ext cx="1531823" cy="2019524"/>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623" y="4803219"/>
              <a:ext cx="1542377" cy="205478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24" y="904951"/>
              <a:ext cx="1531824" cy="1939065"/>
            </a:xfrm>
            <a:prstGeom prst="rect">
              <a:avLst/>
            </a:prstGeom>
          </p:spPr>
        </p:pic>
      </p:grpSp>
      <p:sp>
        <p:nvSpPr>
          <p:cNvPr id="9" name="AutoShape 140"/>
          <p:cNvSpPr>
            <a:spLocks noChangeArrowheads="1"/>
          </p:cNvSpPr>
          <p:nvPr/>
        </p:nvSpPr>
        <p:spPr bwMode="auto">
          <a:xfrm>
            <a:off x="1259633" y="6309320"/>
            <a:ext cx="5760639" cy="479337"/>
          </a:xfrm>
          <a:prstGeom prst="wedgeRoundRectCallout">
            <a:avLst>
              <a:gd name="adj1" fmla="val 32805"/>
              <a:gd name="adj2" fmla="val -163618"/>
              <a:gd name="adj3" fmla="val 16667"/>
            </a:avLst>
          </a:prstGeom>
          <a:solidFill>
            <a:srgbClr val="0070C0"/>
          </a:solidFill>
          <a:ln>
            <a:noFill/>
          </a:ln>
          <a:effectLst>
            <a:prstShdw prst="shdw17" dist="17961" dir="2700000">
              <a:srgbClr val="3399FF">
                <a:gamma/>
                <a:shade val="60000"/>
                <a:invGamma/>
              </a:srgbClr>
            </a:prstShdw>
          </a:effectLst>
          <a:extLst/>
        </p:spPr>
        <p:txBody>
          <a:bodyPr anchor="ctr"/>
          <a:lstStyle/>
          <a:p>
            <a:pPr defTabSz="-1588">
              <a:buSzPct val="100000"/>
            </a:pPr>
            <a:r>
              <a:rPr lang="en-US" altLang="zh-CN" sz="1800" dirty="0">
                <a:solidFill>
                  <a:schemeClr val="bg1"/>
                </a:solidFill>
                <a:ea typeface="黑体" pitchFamily="2" charset="-122"/>
              </a:rPr>
              <a:t>Proceedings of the National Academy of Sciences</a:t>
            </a:r>
            <a:endParaRPr lang="zh-CN" altLang="en-US" sz="18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946986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zh-CN" altLang="en-US" sz="4800" dirty="0">
                <a:latin typeface="黑体" panose="02010609060101010101" pitchFamily="49" charset="-122"/>
                <a:ea typeface="黑体" panose="02010609060101010101" pitchFamily="49" charset="-122"/>
              </a:rPr>
              <a:t>前沿与经典</a:t>
            </a:r>
            <a:endParaRPr lang="en-US" altLang="zh-CN" sz="4800" dirty="0">
              <a:latin typeface="黑体" panose="02010609060101010101" pitchFamily="49" charset="-122"/>
              <a:ea typeface="黑体" panose="02010609060101010101" pitchFamily="49" charset="-122"/>
            </a:endParaRPr>
          </a:p>
        </p:txBody>
      </p:sp>
      <p:sp>
        <p:nvSpPr>
          <p:cNvPr id="6" name="Content Placeholder 2"/>
          <p:cNvSpPr>
            <a:spLocks noGrp="1"/>
          </p:cNvSpPr>
          <p:nvPr>
            <p:ph sz="quarter" idx="1"/>
          </p:nvPr>
        </p:nvSpPr>
        <p:spPr>
          <a:xfrm>
            <a:off x="446088" y="836613"/>
            <a:ext cx="8229600" cy="2447925"/>
          </a:xfrm>
        </p:spPr>
        <p:txBody>
          <a:bodyPr/>
          <a:lstStyle/>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前沿</a:t>
            </a:r>
            <a:r>
              <a:rPr lang="en-US" altLang="zh-CN" sz="3200" b="1" kern="1200" dirty="0">
                <a:latin typeface="黑体" panose="02010609060101010101" pitchFamily="49" charset="-122"/>
                <a:ea typeface="黑体" panose="02010609060101010101" pitchFamily="49" charset="-122"/>
                <a:cs typeface="Times New Roman" panose="02020603050405020304" pitchFamily="18" charset="0"/>
              </a:rPr>
              <a:t> vs. </a:t>
            </a: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经典</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时间维度</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影响力度</a:t>
            </a:r>
            <a:endParaRPr lang="en-US" altLang="zh-CN" sz="2800" dirty="0">
              <a:latin typeface="黑体" panose="02010609060101010101" pitchFamily="49" charset="-122"/>
              <a:ea typeface="黑体" panose="02010609060101010101" pitchFamily="49" charset="-122"/>
            </a:endParaRPr>
          </a:p>
          <a:p>
            <a:pPr marL="735013" lvl="1" indent="-385763" algn="just" defTabSz="1030288">
              <a:lnSpc>
                <a:spcPct val="95000"/>
              </a:lnSpc>
              <a:spcBef>
                <a:spcPct val="25000"/>
              </a:spcBef>
              <a:spcAft>
                <a:spcPct val="10000"/>
              </a:spcAft>
              <a:buClrTx/>
              <a:buSzPct val="60000"/>
              <a:defRPr/>
            </a:pPr>
            <a:endParaRPr lang="zh-CN" altLang="en-US" sz="3600" dirty="0">
              <a:latin typeface="黑体" panose="02010609060101010101" pitchFamily="49" charset="-122"/>
              <a:ea typeface="黑体" panose="02010609060101010101" pitchFamily="49" charset="-122"/>
            </a:endParaRPr>
          </a:p>
          <a:p>
            <a:pPr marL="385763" indent="-385763" algn="just" defTabSz="1030288">
              <a:lnSpc>
                <a:spcPct val="95000"/>
              </a:lnSpc>
              <a:spcBef>
                <a:spcPct val="25000"/>
              </a:spcBef>
              <a:spcAft>
                <a:spcPct val="10000"/>
              </a:spcAft>
              <a:buClrTx/>
              <a:buSzPct val="60000"/>
              <a:defRPr/>
            </a:pPr>
            <a:r>
              <a:rPr lang="zh-CN" altLang="en-US" sz="3200" b="1" kern="1200" dirty="0">
                <a:latin typeface="黑体" panose="02010609060101010101" pitchFamily="49" charset="-122"/>
                <a:ea typeface="黑体" panose="02010609060101010101" pitchFamily="49" charset="-122"/>
                <a:cs typeface="Times New Roman" panose="02020603050405020304" pitchFamily="18" charset="0"/>
              </a:rPr>
              <a:t>计算机领域前沿与经典何处寻？</a:t>
            </a:r>
            <a:endParaRPr lang="en-US" altLang="zh-CN" sz="3200" b="1" kern="1200" dirty="0">
              <a:latin typeface="黑体" panose="02010609060101010101" pitchFamily="49" charset="-122"/>
              <a:ea typeface="黑体" panose="02010609060101010101" pitchFamily="49" charset="-122"/>
              <a:cs typeface="Times New Roman" panose="02020603050405020304" pitchFamily="18" charset="0"/>
            </a:endParaRP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科技媒体</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en-US" altLang="zh-CN" sz="2400" dirty="0">
                <a:latin typeface="黑体" panose="02010609060101010101" pitchFamily="49" charset="-122"/>
                <a:ea typeface="黑体" panose="02010609060101010101" pitchFamily="49" charset="-122"/>
              </a:rPr>
              <a:t>MIT Technology Review</a:t>
            </a:r>
            <a:r>
              <a:rPr lang="zh-CN" altLang="en-US" sz="2400" dirty="0">
                <a:latin typeface="黑体" panose="02010609060101010101" pitchFamily="49" charset="-122"/>
                <a:ea typeface="黑体" panose="02010609060101010101" pitchFamily="49" charset="-122"/>
              </a:rPr>
              <a:t>、科学网、等等</a:t>
            </a:r>
          </a:p>
          <a:p>
            <a:pPr marL="735013" lvl="1" indent="-385763" algn="just" defTabSz="1030288">
              <a:lnSpc>
                <a:spcPct val="95000"/>
              </a:lnSpc>
              <a:spcBef>
                <a:spcPct val="25000"/>
              </a:spcBef>
              <a:spcAft>
                <a:spcPct val="10000"/>
              </a:spcAft>
              <a:buClrTx/>
              <a:buSzPct val="60000"/>
              <a:defRPr/>
            </a:pPr>
            <a:r>
              <a:rPr lang="zh-CN" altLang="en-US" sz="2800" dirty="0">
                <a:latin typeface="黑体" panose="02010609060101010101" pitchFamily="49" charset="-122"/>
                <a:ea typeface="黑体" panose="02010609060101010101" pitchFamily="49" charset="-122"/>
              </a:rPr>
              <a:t>科技文献</a:t>
            </a:r>
            <a:endParaRPr lang="en-US" altLang="zh-CN" sz="2800" dirty="0">
              <a:latin typeface="黑体" panose="02010609060101010101" pitchFamily="49" charset="-122"/>
              <a:ea typeface="黑体" panose="02010609060101010101" pitchFamily="49" charset="-122"/>
            </a:endParaRPr>
          </a:p>
          <a:p>
            <a:pPr marL="1030288" lvl="2" indent="-385763" algn="just" defTabSz="1030288">
              <a:lnSpc>
                <a:spcPct val="95000"/>
              </a:lnSpc>
              <a:spcBef>
                <a:spcPct val="25000"/>
              </a:spcBef>
              <a:spcAft>
                <a:spcPct val="10000"/>
              </a:spcAft>
              <a:buClrTx/>
              <a:buSzPct val="60000"/>
              <a:defRPr/>
            </a:pPr>
            <a:r>
              <a:rPr lang="zh-CN" altLang="en-US" sz="2400" dirty="0">
                <a:latin typeface="黑体" panose="02010609060101010101" pitchFamily="49" charset="-122"/>
                <a:ea typeface="黑体" panose="02010609060101010101" pitchFamily="49" charset="-122"/>
              </a:rPr>
              <a:t>综合性期刊</a:t>
            </a:r>
            <a:r>
              <a:rPr lang="en-US" altLang="zh-CN" sz="2400" dirty="0">
                <a:latin typeface="黑体" panose="02010609060101010101" pitchFamily="49" charset="-122"/>
                <a:ea typeface="黑体" panose="02010609060101010101" pitchFamily="49" charset="-122"/>
              </a:rPr>
              <a:t>(Science</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Nature</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PNAS</a:t>
            </a:r>
            <a:r>
              <a:rPr lang="zh-CN" altLang="en-US" sz="2400" dirty="0">
                <a:latin typeface="黑体" panose="02010609060101010101" pitchFamily="49" charset="-122"/>
                <a:ea typeface="黑体" panose="02010609060101010101" pitchFamily="49" charset="-122"/>
              </a:rPr>
              <a:t>等等</a:t>
            </a:r>
            <a:r>
              <a:rPr lang="en-US" altLang="zh-CN" sz="2400" dirty="0">
                <a:latin typeface="黑体" panose="02010609060101010101" pitchFamily="49" charset="-122"/>
                <a:ea typeface="黑体" panose="02010609060101010101" pitchFamily="49" charset="-122"/>
              </a:rPr>
              <a:t>)</a:t>
            </a:r>
          </a:p>
          <a:p>
            <a:pPr marL="1030288" lvl="2" indent="-385763" algn="just" defTabSz="1030288">
              <a:lnSpc>
                <a:spcPct val="95000"/>
              </a:lnSpc>
              <a:spcBef>
                <a:spcPct val="25000"/>
              </a:spcBef>
              <a:spcAft>
                <a:spcPct val="10000"/>
              </a:spcAft>
              <a:buClrTx/>
              <a:buSzPct val="60000"/>
              <a:defRPr/>
            </a:pPr>
            <a:r>
              <a:rPr lang="zh-CN" altLang="en-US" sz="2400" dirty="0">
                <a:latin typeface="黑体" panose="02010609060101010101" pitchFamily="49" charset="-122"/>
                <a:ea typeface="黑体" panose="02010609060101010101" pitchFamily="49" charset="-122"/>
              </a:rPr>
              <a:t>计算机领域顶级期刊与会议</a:t>
            </a:r>
            <a:r>
              <a:rPr lang="en-US" altLang="zh-CN" sz="2400" dirty="0">
                <a:latin typeface="黑体" panose="02010609060101010101" pitchFamily="49" charset="-122"/>
                <a:ea typeface="黑体" panose="02010609060101010101" pitchFamily="49" charset="-122"/>
              </a:rPr>
              <a:t>(CCF A</a:t>
            </a:r>
            <a:r>
              <a:rPr lang="zh-CN" altLang="en-US" sz="2400" dirty="0">
                <a:latin typeface="黑体" panose="02010609060101010101" pitchFamily="49" charset="-122"/>
                <a:ea typeface="黑体" panose="02010609060101010101" pitchFamily="49" charset="-122"/>
              </a:rPr>
              <a:t>类</a:t>
            </a:r>
            <a:r>
              <a:rPr lang="en-US" altLang="zh-CN" sz="2400" dirty="0">
                <a:latin typeface="黑体" panose="02010609060101010101" pitchFamily="49" charset="-122"/>
                <a:ea typeface="黑体" panose="02010609060101010101" pitchFamily="49" charset="-122"/>
              </a:rPr>
              <a:t>)</a:t>
            </a:r>
          </a:p>
        </p:txBody>
      </p:sp>
      <p:grpSp>
        <p:nvGrpSpPr>
          <p:cNvPr id="7" name="组合 6"/>
          <p:cNvGrpSpPr/>
          <p:nvPr/>
        </p:nvGrpSpPr>
        <p:grpSpPr>
          <a:xfrm>
            <a:off x="7601623" y="904951"/>
            <a:ext cx="1542377" cy="5953049"/>
            <a:chOff x="7601623" y="904951"/>
            <a:chExt cx="1542377" cy="595304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24" y="2772338"/>
              <a:ext cx="1531823" cy="2019524"/>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623" y="4803219"/>
              <a:ext cx="1542377" cy="205478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624" y="904951"/>
              <a:ext cx="1531824" cy="1939065"/>
            </a:xfrm>
            <a:prstGeom prst="rect">
              <a:avLst/>
            </a:prstGeom>
          </p:spPr>
        </p:pic>
      </p:grpSp>
    </p:spTree>
    <p:extLst>
      <p:ext uri="{BB962C8B-B14F-4D97-AF65-F5344CB8AC3E}">
        <p14:creationId xmlns:p14="http://schemas.microsoft.com/office/powerpoint/2010/main" val="410336946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122238"/>
            <a:ext cx="9144000" cy="714375"/>
          </a:xfrm>
        </p:spPr>
        <p:txBody>
          <a:bodyPr/>
          <a:lstStyle/>
          <a:p>
            <a:pPr algn="ctr" eaLnBrk="1" hangingPunct="1"/>
            <a:r>
              <a:rPr lang="zh-CN" altLang="en-US" sz="3500" dirty="0">
                <a:latin typeface="黑体" panose="02010609060101010101" pitchFamily="49" charset="-122"/>
                <a:ea typeface="黑体" panose="02010609060101010101" pitchFamily="49" charset="-122"/>
              </a:rPr>
              <a:t>中国计算机学会推荐国际学术会议和期刊目录</a:t>
            </a:r>
            <a:endParaRPr lang="en-US" altLang="zh-CN" sz="3500" dirty="0">
              <a:latin typeface="黑体" panose="02010609060101010101" pitchFamily="49" charset="-122"/>
              <a:ea typeface="黑体" panose="02010609060101010101" pitchFamily="49" charset="-122"/>
            </a:endParaRPr>
          </a:p>
        </p:txBody>
      </p:sp>
      <p:grpSp>
        <p:nvGrpSpPr>
          <p:cNvPr id="12" name="组合 11"/>
          <p:cNvGrpSpPr/>
          <p:nvPr/>
        </p:nvGrpSpPr>
        <p:grpSpPr>
          <a:xfrm>
            <a:off x="1043608" y="1412776"/>
            <a:ext cx="7056784" cy="4320480"/>
            <a:chOff x="633142" y="908720"/>
            <a:chExt cx="7899298" cy="5079688"/>
          </a:xfrm>
        </p:grpSpPr>
        <p:pic>
          <p:nvPicPr>
            <p:cNvPr id="3" name="图片 2"/>
            <p:cNvPicPr>
              <a:picLocks noChangeAspect="1"/>
            </p:cNvPicPr>
            <p:nvPr/>
          </p:nvPicPr>
          <p:blipFill>
            <a:blip r:embed="rId2"/>
            <a:stretch>
              <a:fillRect/>
            </a:stretch>
          </p:blipFill>
          <p:spPr>
            <a:xfrm>
              <a:off x="633142" y="908720"/>
              <a:ext cx="7899298" cy="5079688"/>
            </a:xfrm>
            <a:prstGeom prst="rect">
              <a:avLst/>
            </a:prstGeom>
          </p:spPr>
        </p:pic>
        <p:cxnSp>
          <p:nvCxnSpPr>
            <p:cNvPr id="8" name="直接连接符 7"/>
            <p:cNvCxnSpPr/>
            <p:nvPr/>
          </p:nvCxnSpPr>
          <p:spPr bwMode="auto">
            <a:xfrm>
              <a:off x="6444208" y="5661248"/>
              <a:ext cx="1656184" cy="0"/>
            </a:xfrm>
            <a:prstGeom prst="line">
              <a:avLst/>
            </a:prstGeom>
            <a:solidFill>
              <a:srgbClr val="C0C0C0">
                <a:alpha val="0"/>
              </a:srgbClr>
            </a:solidFill>
            <a:ln w="19050" cap="flat" cmpd="sng" algn="ctr">
              <a:solidFill>
                <a:srgbClr val="FF0000"/>
              </a:solidFill>
              <a:prstDash val="solid"/>
              <a:round/>
              <a:headEnd type="none" w="med" len="med"/>
              <a:tailEnd type="none" w="med" len="med"/>
            </a:ln>
            <a:effectLst/>
          </p:spPr>
        </p:cxnSp>
        <p:cxnSp>
          <p:nvCxnSpPr>
            <p:cNvPr id="10" name="直接连接符 9"/>
            <p:cNvCxnSpPr/>
            <p:nvPr/>
          </p:nvCxnSpPr>
          <p:spPr bwMode="auto">
            <a:xfrm flipV="1">
              <a:off x="3059832" y="5805264"/>
              <a:ext cx="1224136" cy="8384"/>
            </a:xfrm>
            <a:prstGeom prst="line">
              <a:avLst/>
            </a:prstGeom>
            <a:solidFill>
              <a:srgbClr val="C0C0C0">
                <a:alpha val="0"/>
              </a:srgbClr>
            </a:solidFill>
            <a:ln w="19050" cap="flat" cmpd="sng" algn="ctr">
              <a:solidFill>
                <a:srgbClr val="FF0000"/>
              </a:solidFill>
              <a:prstDash val="solid"/>
              <a:round/>
              <a:headEnd type="none" w="med" len="med"/>
              <a:tailEnd type="none" w="med" len="med"/>
            </a:ln>
            <a:effectLst/>
          </p:spPr>
        </p:cxnSp>
      </p:grpSp>
      <p:sp>
        <p:nvSpPr>
          <p:cNvPr id="7" name="矩形标注 8"/>
          <p:cNvSpPr>
            <a:spLocks noChangeArrowheads="1"/>
          </p:cNvSpPr>
          <p:nvPr/>
        </p:nvSpPr>
        <p:spPr bwMode="auto">
          <a:xfrm>
            <a:off x="539552" y="5949280"/>
            <a:ext cx="8064896" cy="792088"/>
          </a:xfrm>
          <a:prstGeom prst="wedgeRectCallout">
            <a:avLst>
              <a:gd name="adj1" fmla="val -16208"/>
              <a:gd name="adj2" fmla="val -90756"/>
            </a:avLst>
          </a:prstGeom>
          <a:solidFill>
            <a:srgbClr val="0070C0"/>
          </a:solidFill>
          <a:ln>
            <a:noFill/>
          </a:ln>
          <a:extLst/>
        </p:spPr>
        <p:txBody>
          <a:bodyPr/>
          <a:lstStyle>
            <a:defPPr>
              <a:defRPr lang="ko-KR"/>
            </a:defPPr>
            <a:lvl1pPr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14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400" b="1" kern="1200">
                <a:solidFill>
                  <a:schemeClr val="tx1"/>
                </a:solidFill>
                <a:latin typeface="Arial" panose="020B0604020202020204" pitchFamily="34" charset="0"/>
                <a:ea typeface="MS PGothic" panose="020B0600070205080204" pitchFamily="34" charset="-128"/>
                <a:cs typeface="+mn-cs"/>
              </a:defRPr>
            </a:lvl9pPr>
          </a:lstStyle>
          <a:p>
            <a:pPr algn="just" eaLnBrk="1" hangingPunct="1"/>
            <a:r>
              <a:rPr lang="en-US" altLang="zh-CN" sz="2400" dirty="0">
                <a:solidFill>
                  <a:schemeClr val="bg1"/>
                </a:solidFill>
                <a:latin typeface="黑体" panose="02010609060101010101" pitchFamily="49" charset="-122"/>
                <a:ea typeface="黑体" panose="02010609060101010101" pitchFamily="49" charset="-122"/>
              </a:rPr>
              <a:t>A</a:t>
            </a:r>
            <a:r>
              <a:rPr lang="zh-CN" altLang="en-US" sz="2400" dirty="0">
                <a:solidFill>
                  <a:schemeClr val="bg1"/>
                </a:solidFill>
                <a:latin typeface="黑体" panose="02010609060101010101" pitchFamily="49" charset="-122"/>
                <a:ea typeface="黑体" panose="02010609060101010101" pitchFamily="49" charset="-122"/>
              </a:rPr>
              <a:t>类</a:t>
            </a:r>
            <a:r>
              <a:rPr lang="en-US" altLang="zh-CN" sz="2400" dirty="0">
                <a:solidFill>
                  <a:schemeClr val="bg1"/>
                </a:solidFill>
                <a:latin typeface="黑体" panose="02010609060101010101" pitchFamily="49" charset="-122"/>
                <a:ea typeface="黑体" panose="02010609060101010101" pitchFamily="49" charset="-122"/>
              </a:rPr>
              <a:t>(CCF A)</a:t>
            </a:r>
            <a:r>
              <a:rPr lang="zh-CN" altLang="en-US" sz="2400" dirty="0">
                <a:solidFill>
                  <a:schemeClr val="bg1"/>
                </a:solidFill>
                <a:latin typeface="黑体" panose="02010609060101010101" pitchFamily="49" charset="-122"/>
                <a:ea typeface="黑体" panose="02010609060101010101" pitchFamily="49" charset="-122"/>
              </a:rPr>
              <a:t>指国际上极少数顶级刊物和会议</a:t>
            </a:r>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代表计算机学科国际最前沿的发展动态与趋势，鼓励我国学者图突破！</a:t>
            </a:r>
          </a:p>
        </p:txBody>
      </p:sp>
      <p:sp>
        <p:nvSpPr>
          <p:cNvPr id="9" name="矩形 8"/>
          <p:cNvSpPr/>
          <p:nvPr/>
        </p:nvSpPr>
        <p:spPr bwMode="auto">
          <a:xfrm>
            <a:off x="539552" y="908720"/>
            <a:ext cx="8064896" cy="432048"/>
          </a:xfrm>
          <a:prstGeom prst="rect">
            <a:avLst/>
          </a:prstGeom>
          <a:solidFill>
            <a:srgbClr val="0070C0"/>
          </a:solidFill>
          <a:ln>
            <a:noFill/>
          </a:ln>
        </p:spPr>
        <p:txBody>
          <a:bodyPr anchor="ctr"/>
          <a:lstStyle/>
          <a:p>
            <a:pPr algn="ctr" eaLnBrk="1" hangingPunct="1"/>
            <a:r>
              <a:rPr lang="zh-CN" altLang="en-US" sz="2000" dirty="0">
                <a:solidFill>
                  <a:schemeClr val="bg1"/>
                </a:solidFill>
                <a:ea typeface="黑体" pitchFamily="2" charset="-122"/>
              </a:rPr>
              <a:t>网址：</a:t>
            </a:r>
            <a:r>
              <a:rPr lang="en-US" altLang="zh-CN" sz="2000" dirty="0">
                <a:solidFill>
                  <a:schemeClr val="bg1"/>
                </a:solidFill>
                <a:ea typeface="黑体" pitchFamily="2" charset="-122"/>
              </a:rPr>
              <a:t> https://www.ccf.org.cn/xspj/gyml/</a:t>
            </a:r>
            <a:endParaRPr lang="zh-CN" altLang="en-US" sz="2000"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3438879436"/>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UCLA">
  <a:themeElements>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fontScheme name="UCL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rgbClr val="C0C0C0">
            <a:alpha val="0"/>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ko-KR" altLang="en-US" sz="1400" b="1" i="0" u="none" strike="noStrike" cap="none" normalizeH="0" baseline="0" smtClean="0">
            <a:ln>
              <a:noFill/>
            </a:ln>
            <a:solidFill>
              <a:schemeClr val="tx1"/>
            </a:solidFill>
            <a:effectLst/>
            <a:latin typeface="Arial" charset="0"/>
            <a:ea typeface="Arial Unicode MS" pitchFamily="50" charset="-127"/>
            <a:cs typeface="Arial Unicode MS" pitchFamily="50" charset="-127"/>
          </a:defRPr>
        </a:defPPr>
      </a:lstStyle>
    </a:lnDef>
  </a:objectDefaults>
  <a:extraClrSchemeLst>
    <a:extraClrScheme>
      <a:clrScheme name="UCLA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UCLA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UCLA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UCLA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UCLA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UCLA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UCLA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UCLA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UCLA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UCLA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UCLA 11">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173683"/>
        </a:hlink>
        <a:folHlink>
          <a:srgbClr val="354BB9"/>
        </a:folHlink>
      </a:clrScheme>
      <a:clrMap bg1="lt1" tx1="dk1" bg2="lt2" tx2="dk2" accent1="accent1" accent2="accent2" accent3="accent3" accent4="accent4" accent5="accent5" accent6="accent6" hlink="hlink" folHlink="folHlink"/>
    </a:extraClrScheme>
    <a:extraClrScheme>
      <a:clrScheme name="UCLA 12">
        <a:dk1>
          <a:srgbClr val="000000"/>
        </a:dk1>
        <a:lt1>
          <a:srgbClr val="FFFFFF"/>
        </a:lt1>
        <a:dk2>
          <a:srgbClr val="330066"/>
        </a:dk2>
        <a:lt2>
          <a:srgbClr val="808080"/>
        </a:lt2>
        <a:accent1>
          <a:srgbClr val="FFFFFF"/>
        </a:accent1>
        <a:accent2>
          <a:srgbClr val="669999"/>
        </a:accent2>
        <a:accent3>
          <a:srgbClr val="FFFFFF"/>
        </a:accent3>
        <a:accent4>
          <a:srgbClr val="000000"/>
        </a:accent4>
        <a:accent5>
          <a:srgbClr val="FFFFFF"/>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bsn05</Template>
  <TotalTime>74976</TotalTime>
  <Words>2091</Words>
  <Application>Microsoft Office PowerPoint</Application>
  <PresentationFormat>全屏显示(4:3)</PresentationFormat>
  <Paragraphs>362</Paragraphs>
  <Slides>49</Slides>
  <Notes>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49</vt:i4>
      </vt:variant>
    </vt:vector>
  </HeadingPairs>
  <TitlesOfParts>
    <vt:vector size="60" baseType="lpstr">
      <vt:lpstr>Gulim</vt:lpstr>
      <vt:lpstr>NewCenturySchlbk</vt:lpstr>
      <vt:lpstr>等线</vt:lpstr>
      <vt:lpstr>等线 Light</vt:lpstr>
      <vt:lpstr>黑体</vt:lpstr>
      <vt:lpstr>Arial</vt:lpstr>
      <vt:lpstr>Tahoma</vt:lpstr>
      <vt:lpstr>Times New Roman</vt:lpstr>
      <vt:lpstr>Wingdings</vt:lpstr>
      <vt:lpstr>UCLA</vt:lpstr>
      <vt:lpstr>自定义设计方案</vt:lpstr>
      <vt:lpstr>PowerPoint 演示文稿</vt:lpstr>
      <vt:lpstr>课程提纲</vt:lpstr>
      <vt:lpstr>课程提纲</vt:lpstr>
      <vt:lpstr>为何搜索文献</vt:lpstr>
      <vt:lpstr>课程提纲</vt:lpstr>
      <vt:lpstr>前沿与经典</vt:lpstr>
      <vt:lpstr>前沿与经典</vt:lpstr>
      <vt:lpstr>前沿与经典</vt:lpstr>
      <vt:lpstr>中国计算机学会推荐国际学术会议和期刊目录</vt:lpstr>
      <vt:lpstr>中国计算机学会推荐国际学术会议和期刊目录</vt:lpstr>
      <vt:lpstr>中国计算机学会推荐国际学术会议和期刊目录</vt:lpstr>
      <vt:lpstr>中国计算机学会推荐国际学术会议和期刊目录</vt:lpstr>
      <vt:lpstr>CSRankings: Computer Science Rankings</vt:lpstr>
      <vt:lpstr>CSRankings: Computer Science Rankings</vt:lpstr>
      <vt:lpstr>中国计算机学会推荐国际学术会议和期刊目录</vt:lpstr>
      <vt:lpstr>深度优先搜索(DFS)</vt:lpstr>
      <vt:lpstr>深度优先搜索(DFS)</vt:lpstr>
      <vt:lpstr>事务处理</vt:lpstr>
      <vt:lpstr>事务处理</vt:lpstr>
      <vt:lpstr>中国计算机学会推荐国际学术会议和期刊目录</vt:lpstr>
      <vt:lpstr>“啤酒-尿布”与数据挖掘</vt:lpstr>
      <vt:lpstr>“啤酒-尿布”与数据挖掘</vt:lpstr>
      <vt:lpstr>“啤酒-尿布”与数据挖掘</vt:lpstr>
      <vt:lpstr>中国计算机学会推荐国际学术会议和期刊目录</vt:lpstr>
      <vt:lpstr>PageRank与Google</vt:lpstr>
      <vt:lpstr>中国计算机学会推荐国际学术会议和期刊目录</vt:lpstr>
      <vt:lpstr>课程提纲</vt:lpstr>
      <vt:lpstr>文献搜索技巧</vt:lpstr>
      <vt:lpstr>文献搜索技巧</vt:lpstr>
      <vt:lpstr>文献搜索技巧</vt:lpstr>
      <vt:lpstr>文献搜索技巧</vt:lpstr>
      <vt:lpstr>文献搜索技巧</vt:lpstr>
      <vt:lpstr>文献搜索技巧</vt:lpstr>
      <vt:lpstr>文献搜索技巧</vt:lpstr>
      <vt:lpstr>文献搜索技巧</vt:lpstr>
      <vt:lpstr>文献搜索技巧</vt:lpstr>
      <vt:lpstr>文献搜索技巧</vt:lpstr>
      <vt:lpstr>Jim Gray回顾</vt:lpstr>
      <vt:lpstr>文献搜索技巧</vt:lpstr>
      <vt:lpstr>文献搜索技巧</vt:lpstr>
      <vt:lpstr>文献搜索技巧</vt:lpstr>
      <vt:lpstr>文献搜索技巧</vt:lpstr>
      <vt:lpstr>文献搜索技巧</vt:lpstr>
      <vt:lpstr>文献搜索技巧</vt:lpstr>
      <vt:lpstr>文献搜索技巧</vt:lpstr>
      <vt:lpstr>文献搜索技巧</vt:lpstr>
      <vt:lpstr>文献搜索技巧</vt:lpstr>
      <vt:lpstr>文献搜索技巧</vt:lpstr>
      <vt:lpstr>PowerPoint 演示文稿</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dc:title>
  <dc:creator>Dongwon Lee</dc:creator>
  <cp:lastModifiedBy> </cp:lastModifiedBy>
  <cp:revision>3756</cp:revision>
  <cp:lastPrinted>2014-10-07T03:42:34Z</cp:lastPrinted>
  <dcterms:created xsi:type="dcterms:W3CDTF">2010-05-27T13:38:31Z</dcterms:created>
  <dcterms:modified xsi:type="dcterms:W3CDTF">2019-09-06T07:57:10Z</dcterms:modified>
</cp:coreProperties>
</file>